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3"/>
    <p:sldMasterId id="2147483819" r:id="rId4"/>
    <p:sldMasterId id="2147483839" r:id="rId5"/>
    <p:sldMasterId id="2147483857" r:id="rId6"/>
    <p:sldMasterId id="2147483878" r:id="rId7"/>
  </p:sldMasterIdLst>
  <p:notesMasterIdLst>
    <p:notesMasterId r:id="rId57"/>
  </p:notesMasterIdLst>
  <p:handoutMasterIdLst>
    <p:handoutMasterId r:id="rId58"/>
  </p:handoutMasterIdLst>
  <p:sldIdLst>
    <p:sldId id="1108" r:id="rId8"/>
    <p:sldId id="1119" r:id="rId9"/>
    <p:sldId id="1168" r:id="rId10"/>
    <p:sldId id="1117" r:id="rId11"/>
    <p:sldId id="1120" r:id="rId12"/>
    <p:sldId id="1162" r:id="rId13"/>
    <p:sldId id="952" r:id="rId14"/>
    <p:sldId id="1164" r:id="rId15"/>
    <p:sldId id="1177" r:id="rId16"/>
    <p:sldId id="1182" r:id="rId17"/>
    <p:sldId id="1183" r:id="rId18"/>
    <p:sldId id="1187" r:id="rId19"/>
    <p:sldId id="1184" r:id="rId20"/>
    <p:sldId id="1186" r:id="rId21"/>
    <p:sldId id="1196" r:id="rId22"/>
    <p:sldId id="1169" r:id="rId23"/>
    <p:sldId id="1171" r:id="rId24"/>
    <p:sldId id="1188" r:id="rId25"/>
    <p:sldId id="1202" r:id="rId26"/>
    <p:sldId id="1170" r:id="rId27"/>
    <p:sldId id="1172" r:id="rId28"/>
    <p:sldId id="1173" r:id="rId29"/>
    <p:sldId id="1174" r:id="rId30"/>
    <p:sldId id="1175" r:id="rId31"/>
    <p:sldId id="1176" r:id="rId32"/>
    <p:sldId id="1189" r:id="rId33"/>
    <p:sldId id="1178" r:id="rId34"/>
    <p:sldId id="1179" r:id="rId35"/>
    <p:sldId id="1200" r:id="rId36"/>
    <p:sldId id="1181" r:id="rId37"/>
    <p:sldId id="1180" r:id="rId38"/>
    <p:sldId id="1190" r:id="rId39"/>
    <p:sldId id="1191" r:id="rId40"/>
    <p:sldId id="1192" r:id="rId41"/>
    <p:sldId id="1201" r:id="rId42"/>
    <p:sldId id="1193" r:id="rId43"/>
    <p:sldId id="1197" r:id="rId44"/>
    <p:sldId id="1163" r:id="rId45"/>
    <p:sldId id="1195" r:id="rId46"/>
    <p:sldId id="1204" r:id="rId47"/>
    <p:sldId id="1198" r:id="rId48"/>
    <p:sldId id="1199" r:id="rId49"/>
    <p:sldId id="1205" r:id="rId50"/>
    <p:sldId id="1194" r:id="rId51"/>
    <p:sldId id="1128" r:id="rId52"/>
    <p:sldId id="1147" r:id="rId53"/>
    <p:sldId id="1167" r:id="rId54"/>
    <p:sldId id="1166" r:id="rId55"/>
    <p:sldId id="11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F1E"/>
    <a:srgbClr val="323B46"/>
    <a:srgbClr val="ECEDEF"/>
    <a:srgbClr val="E55D5B"/>
    <a:srgbClr val="EE393A"/>
    <a:srgbClr val="EE7674"/>
    <a:srgbClr val="DAD3C9"/>
    <a:srgbClr val="D7D9DC"/>
    <a:srgbClr val="ED744F"/>
    <a:srgbClr val="F08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36" autoAdjust="0"/>
    <p:restoredTop sz="73821" autoAdjust="0"/>
  </p:normalViewPr>
  <p:slideViewPr>
    <p:cSldViewPr snapToGrid="0" showGuides="1">
      <p:cViewPr varScale="1">
        <p:scale>
          <a:sx n="108" d="100"/>
          <a:sy n="108" d="100"/>
        </p:scale>
        <p:origin x="3056" y="192"/>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0"/>
    </p:cViewPr>
  </p:sorterViewPr>
  <p:notesViewPr>
    <p:cSldViewPr snapToGrid="0" showGuides="1">
      <p:cViewPr varScale="1">
        <p:scale>
          <a:sx n="81" d="100"/>
          <a:sy n="81" d="100"/>
        </p:scale>
        <p:origin x="282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3.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0-14T21:29:05.686"/>
    </inkml:context>
    <inkml:brush xml:id="br0">
      <inkml:brushProperty name="width" value="0.05" units="cm"/>
      <inkml:brushProperty name="height" value="0.05" units="cm"/>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0-14T21:29:05.687"/>
    </inkml:context>
    <inkml:brush xml:id="br0">
      <inkml:brushProperty name="width" value="0.05" units="cm"/>
      <inkml:brushProperty name="height" value="0.05" units="cm"/>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0-14T21:29:05.688"/>
    </inkml:context>
    <inkml:brush xml:id="br0">
      <inkml:brushProperty name="width" value="0.05" units="cm"/>
      <inkml:brushProperty name="height" value="0.05" units="cm"/>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8/5/18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Robin_Popplesto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central.f5.com/wiki/iControlREST.HomePage.ash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a:t>
            </a:fld>
            <a:endParaRPr lang="en-US" dirty="0"/>
          </a:p>
        </p:txBody>
      </p:sp>
    </p:spTree>
    <p:extLst>
      <p:ext uri="{BB962C8B-B14F-4D97-AF65-F5344CB8AC3E}">
        <p14:creationId xmlns:p14="http://schemas.microsoft.com/office/powerpoint/2010/main" val="215999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Javascript</a:t>
            </a:r>
            <a:r>
              <a:rPr lang="en-US" dirty="0"/>
              <a:t> is a weakly typed or dynamically typed. </a:t>
            </a:r>
          </a:p>
          <a:p>
            <a:endParaRPr lang="en-US" dirty="0"/>
          </a:p>
          <a:p>
            <a:r>
              <a:rPr lang="en-US" dirty="0"/>
              <a:t>For example, java is strongly typed. Objects of one type must be cast to another.</a:t>
            </a:r>
          </a:p>
          <a:p>
            <a:endParaRPr lang="en-US" dirty="0"/>
          </a:p>
          <a:p>
            <a:r>
              <a:rPr lang="en-US" dirty="0"/>
              <a:t>TCL is </a:t>
            </a:r>
            <a:r>
              <a:rPr lang="en-US" dirty="0" err="1"/>
              <a:t>typeless</a:t>
            </a:r>
            <a:r>
              <a:rPr lang="en-US" dirty="0"/>
              <a:t> – this makes sense as its essentially a scripting language.</a:t>
            </a:r>
          </a:p>
          <a:p>
            <a:endParaRPr lang="en-US" dirty="0"/>
          </a:p>
          <a:p>
            <a:r>
              <a:rPr lang="en-US" dirty="0"/>
              <a:t>Point of this slide is show datatypes formed the basis of JSON.</a:t>
            </a:r>
          </a:p>
          <a:p>
            <a:endParaRPr lang="en-US" dirty="0"/>
          </a:p>
          <a:p>
            <a:r>
              <a:rPr lang="en-US" dirty="0"/>
              <a:t>Example: https://</a:t>
            </a:r>
            <a:r>
              <a:rPr lang="en-US" dirty="0" err="1"/>
              <a:t>repl.it</a:t>
            </a:r>
            <a:r>
              <a:rPr lang="en-US" dirty="0"/>
              <a:t>/@kreynoldsf5/1-DynamiclyTyped</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11</a:t>
            </a:fld>
            <a:endParaRPr lang="en-US" dirty="0"/>
          </a:p>
        </p:txBody>
      </p:sp>
    </p:spTree>
    <p:extLst>
      <p:ext uri="{BB962C8B-B14F-4D97-AF65-F5344CB8AC3E}">
        <p14:creationId xmlns:p14="http://schemas.microsoft.com/office/powerpoint/2010/main" val="23532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Object initializers.</a:t>
            </a:r>
          </a:p>
          <a:p>
            <a:endParaRPr lang="en-US" dirty="0"/>
          </a:p>
          <a:p>
            <a:r>
              <a:rPr lang="en-US" dirty="0"/>
              <a:t>EVERYTHING IS AN OBJECT!!!</a:t>
            </a:r>
          </a:p>
          <a:p>
            <a:endParaRPr lang="en-US" dirty="0"/>
          </a:p>
          <a:p>
            <a:r>
              <a:rPr lang="en-US" dirty="0"/>
              <a:t>A couple different syntaxes here --  dot notation and object Literal Notation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mn-cs"/>
              </a:rPr>
              <a:t>The Object literal notation is basically an array of </a:t>
            </a:r>
            <a:r>
              <a:rPr lang="en-US" sz="1200" b="0" i="0" kern="1200" dirty="0" err="1">
                <a:solidFill>
                  <a:schemeClr val="tx1"/>
                </a:solidFill>
                <a:effectLst/>
                <a:latin typeface="Arial" panose="020B0604020202020204" pitchFamily="34" charset="0"/>
                <a:ea typeface="+mn-ea"/>
                <a:cs typeface="+mn-cs"/>
              </a:rPr>
              <a:t>key:value</a:t>
            </a:r>
            <a:r>
              <a:rPr lang="en-US" sz="1200" b="0" i="0" kern="1200" dirty="0">
                <a:solidFill>
                  <a:schemeClr val="tx1"/>
                </a:solidFill>
                <a:effectLst/>
                <a:latin typeface="Arial" panose="020B0604020202020204" pitchFamily="34" charset="0"/>
                <a:ea typeface="+mn-ea"/>
                <a:cs typeface="+mn-cs"/>
              </a:rPr>
              <a:t> pairs, with a colon separating the keys and values, and a comma after every </a:t>
            </a:r>
            <a:r>
              <a:rPr lang="en-US" sz="1200" b="0" i="0" kern="1200" dirty="0" err="1">
                <a:solidFill>
                  <a:schemeClr val="tx1"/>
                </a:solidFill>
                <a:effectLst/>
                <a:latin typeface="Arial" panose="020B0604020202020204" pitchFamily="34" charset="0"/>
                <a:ea typeface="+mn-ea"/>
                <a:cs typeface="+mn-cs"/>
              </a:rPr>
              <a:t>key:value</a:t>
            </a:r>
            <a:r>
              <a:rPr lang="en-US" sz="1200" b="0" i="0" kern="1200" dirty="0">
                <a:solidFill>
                  <a:schemeClr val="tx1"/>
                </a:solidFill>
                <a:effectLst/>
                <a:latin typeface="Arial" panose="020B0604020202020204" pitchFamily="34" charset="0"/>
                <a:ea typeface="+mn-ea"/>
                <a:cs typeface="+mn-cs"/>
              </a:rPr>
              <a:t> pair, except for the last, just like a regular array. Simple values are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mn-cs"/>
              </a:rPr>
              <a:t>Remember that you don’t have to name your functions. Values created with anonymous functions are methods of just your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mn-cs"/>
              </a:rPr>
              <a:t>FUNCTIONS are first class objects. They can be passed around, assigned to variables, be properties of an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panose="020B0604020202020204" pitchFamily="34" charset="0"/>
              <a:ea typeface="+mn-ea"/>
              <a:cs typeface="+mn-cs"/>
            </a:endParaRPr>
          </a:p>
          <a:p>
            <a:r>
              <a:rPr lang="en-US" sz="1200" b="0" i="0" u="none" strike="noStrike" kern="1200" dirty="0">
                <a:solidFill>
                  <a:schemeClr val="tx1"/>
                </a:solidFill>
                <a:effectLst/>
                <a:latin typeface="Arial" panose="020B0604020202020204" pitchFamily="34" charset="0"/>
                <a:ea typeface="+mn-ea"/>
                <a:cs typeface="+mn-cs"/>
                <a:hlinkClick r:id="rId3" tooltip="Robin Popplestone"/>
              </a:rPr>
              <a:t>Robin Popplestone</a:t>
            </a:r>
            <a:r>
              <a:rPr lang="en-US" sz="1200" b="0" i="0" kern="1200" dirty="0">
                <a:solidFill>
                  <a:schemeClr val="tx1"/>
                </a:solidFill>
                <a:effectLst/>
                <a:latin typeface="Arial" panose="020B0604020202020204" pitchFamily="34" charset="0"/>
                <a:ea typeface="+mn-ea"/>
                <a:cs typeface="+mn-cs"/>
              </a:rPr>
              <a:t> gave the following definition: All first class objects have certain fundamental rights:</a:t>
            </a:r>
          </a:p>
          <a:p>
            <a:r>
              <a:rPr lang="en-US" sz="1200" b="0" i="0" kern="1200" dirty="0">
                <a:solidFill>
                  <a:schemeClr val="tx1"/>
                </a:solidFill>
                <a:effectLst/>
                <a:latin typeface="Arial" panose="020B0604020202020204" pitchFamily="34" charset="0"/>
                <a:ea typeface="+mn-ea"/>
                <a:cs typeface="+mn-cs"/>
              </a:rPr>
              <a:t>1. All items can be the actual parameters of functions</a:t>
            </a:r>
          </a:p>
          <a:p>
            <a:r>
              <a:rPr lang="en-US" sz="1200" b="0" i="0" kern="1200" dirty="0">
                <a:solidFill>
                  <a:schemeClr val="tx1"/>
                </a:solidFill>
                <a:effectLst/>
                <a:latin typeface="Arial" panose="020B0604020202020204" pitchFamily="34" charset="0"/>
                <a:ea typeface="+mn-ea"/>
                <a:cs typeface="+mn-cs"/>
              </a:rPr>
              <a:t>2. All items can be returned as results of functions</a:t>
            </a:r>
          </a:p>
          <a:p>
            <a:r>
              <a:rPr lang="en-US" sz="1200" b="0" i="0" kern="1200" dirty="0">
                <a:solidFill>
                  <a:schemeClr val="tx1"/>
                </a:solidFill>
                <a:effectLst/>
                <a:latin typeface="Arial" panose="020B0604020202020204" pitchFamily="34" charset="0"/>
                <a:ea typeface="+mn-ea"/>
                <a:cs typeface="+mn-cs"/>
              </a:rPr>
              <a:t>3. All items can be the subject of assignment statements</a:t>
            </a:r>
          </a:p>
          <a:p>
            <a:r>
              <a:rPr lang="en-US" sz="1200" b="0" i="0" kern="1200" dirty="0">
                <a:solidFill>
                  <a:schemeClr val="tx1"/>
                </a:solidFill>
                <a:effectLst/>
                <a:latin typeface="Arial" panose="020B0604020202020204" pitchFamily="34" charset="0"/>
                <a:ea typeface="+mn-ea"/>
                <a:cs typeface="+mn-cs"/>
              </a:rPr>
              <a:t>4. All items can be tested for 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mn-cs"/>
              </a:rPr>
              <a:t>https://</a:t>
            </a:r>
            <a:r>
              <a:rPr lang="en-US" sz="1200" b="0" i="0" kern="1200" dirty="0" err="1">
                <a:solidFill>
                  <a:schemeClr val="tx1"/>
                </a:solidFill>
                <a:effectLst/>
                <a:latin typeface="Arial" panose="020B0604020202020204" pitchFamily="34" charset="0"/>
                <a:ea typeface="+mn-ea"/>
                <a:cs typeface="+mn-cs"/>
              </a:rPr>
              <a:t>repl.it</a:t>
            </a:r>
            <a:r>
              <a:rPr lang="en-US" sz="1200" b="0" i="0" kern="1200" dirty="0">
                <a:solidFill>
                  <a:schemeClr val="tx1"/>
                </a:solidFill>
                <a:effectLst/>
                <a:latin typeface="Arial" panose="020B0604020202020204" pitchFamily="34" charset="0"/>
                <a:ea typeface="+mn-ea"/>
                <a:cs typeface="+mn-cs"/>
              </a:rPr>
              <a:t>/@kreynoldsf5/</a:t>
            </a:r>
            <a:r>
              <a:rPr lang="en-US" sz="1200" b="0" i="0" kern="1200" dirty="0" err="1">
                <a:solidFill>
                  <a:schemeClr val="tx1"/>
                </a:solidFill>
                <a:effectLst/>
                <a:latin typeface="Arial" panose="020B0604020202020204" pitchFamily="34" charset="0"/>
                <a:ea typeface="+mn-ea"/>
                <a:cs typeface="+mn-cs"/>
              </a:rPr>
              <a:t>ObjectLiteral</a:t>
            </a:r>
            <a:endParaRPr lang="en-US" sz="1200" b="0"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panose="020B0604020202020204" pitchFamily="34" charset="0"/>
              <a:ea typeface="+mn-ea"/>
              <a:cs typeface="+mn-cs"/>
            </a:endParaRPr>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12</a:t>
            </a:fld>
            <a:endParaRPr lang="en-US" dirty="0"/>
          </a:p>
        </p:txBody>
      </p:sp>
    </p:spTree>
    <p:extLst>
      <p:ext uri="{BB962C8B-B14F-4D97-AF65-F5344CB8AC3E}">
        <p14:creationId xmlns:p14="http://schemas.microsoft.com/office/powerpoint/2010/main" val="127763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The name </a:t>
            </a:r>
            <a:r>
              <a:rPr lang="en-US" sz="1200" b="0" i="1" kern="1200" dirty="0">
                <a:solidFill>
                  <a:schemeClr val="tx1"/>
                </a:solidFill>
                <a:effectLst/>
                <a:latin typeface="Arial" panose="020B0604020202020204" pitchFamily="34" charset="0"/>
                <a:ea typeface="+mn-ea"/>
                <a:cs typeface="+mn-cs"/>
              </a:rPr>
              <a:t>prototype</a:t>
            </a:r>
            <a:r>
              <a:rPr lang="en-US" sz="1200" b="0" i="0" kern="1200" dirty="0">
                <a:solidFill>
                  <a:schemeClr val="tx1"/>
                </a:solidFill>
                <a:effectLst/>
                <a:latin typeface="Arial" panose="020B0604020202020204" pitchFamily="34" charset="0"/>
                <a:ea typeface="+mn-ea"/>
                <a:cs typeface="+mn-cs"/>
              </a:rPr>
              <a:t> comes from the idea that in JavaScript, every object is created as a copy of an existing example (that is, a prototype) object. Any properties and methods of this prototype object will appear as properties and methods of the objects created from that prototype’s constructor. You can say that these objects inherit their properties and methods from their prototype.</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The prototype object for an </a:t>
            </a:r>
            <a:r>
              <a:rPr lang="en-US" sz="1200" b="0" i="0" kern="1200" dirty="0" err="1">
                <a:solidFill>
                  <a:schemeClr val="tx1"/>
                </a:solidFill>
                <a:effectLst/>
                <a:latin typeface="Arial" panose="020B0604020202020204" pitchFamily="34" charset="0"/>
                <a:ea typeface="+mn-ea"/>
                <a:cs typeface="+mn-cs"/>
              </a:rPr>
              <a:t>iControlLX</a:t>
            </a:r>
            <a:r>
              <a:rPr lang="en-US" sz="1200" b="0" i="0" kern="1200" dirty="0">
                <a:solidFill>
                  <a:schemeClr val="tx1"/>
                </a:solidFill>
                <a:effectLst/>
                <a:latin typeface="Arial" panose="020B0604020202020204" pitchFamily="34" charset="0"/>
                <a:ea typeface="+mn-ea"/>
                <a:cs typeface="+mn-cs"/>
              </a:rPr>
              <a:t> extension is a </a:t>
            </a:r>
            <a:r>
              <a:rPr lang="en-US" sz="1200" b="0" i="0" kern="1200" dirty="0" err="1">
                <a:solidFill>
                  <a:schemeClr val="tx1"/>
                </a:solidFill>
                <a:effectLst/>
                <a:latin typeface="Arial" panose="020B0604020202020204" pitchFamily="34" charset="0"/>
                <a:ea typeface="+mn-ea"/>
                <a:cs typeface="+mn-cs"/>
              </a:rPr>
              <a:t>restWorker</a:t>
            </a:r>
            <a:r>
              <a:rPr lang="en-US" sz="1200" b="0" i="0" kern="1200" dirty="0">
                <a:solidFill>
                  <a:schemeClr val="tx1"/>
                </a:solidFill>
                <a:effectLst/>
                <a:latin typeface="Arial" panose="020B0604020202020204" pitchFamily="34" charset="0"/>
                <a:ea typeface="+mn-ea"/>
                <a:cs typeface="+mn-cs"/>
              </a:rPr>
              <a:t> – a object type defined by the </a:t>
            </a:r>
            <a:r>
              <a:rPr lang="en-US" sz="1200" b="0" i="0" kern="1200" dirty="0" err="1">
                <a:solidFill>
                  <a:schemeClr val="tx1"/>
                </a:solidFill>
                <a:effectLst/>
                <a:latin typeface="Arial" panose="020B0604020202020204" pitchFamily="34" charset="0"/>
                <a:ea typeface="+mn-ea"/>
                <a:cs typeface="+mn-cs"/>
              </a:rPr>
              <a:t>iControlLX</a:t>
            </a:r>
            <a:r>
              <a:rPr lang="en-US" sz="1200" b="0" i="0" kern="1200" dirty="0">
                <a:solidFill>
                  <a:schemeClr val="tx1"/>
                </a:solidFill>
                <a:effectLst/>
                <a:latin typeface="Arial" panose="020B0604020202020204" pitchFamily="34" charset="0"/>
                <a:ea typeface="+mn-ea"/>
                <a:cs typeface="+mn-cs"/>
              </a:rPr>
              <a:t> framework. Essentially, this is what </a:t>
            </a:r>
            <a:r>
              <a:rPr lang="en-US" sz="1200" b="0" i="0" kern="1200" dirty="0" err="1">
                <a:solidFill>
                  <a:schemeClr val="tx1"/>
                </a:solidFill>
                <a:effectLst/>
                <a:latin typeface="Arial" panose="020B0604020202020204" pitchFamily="34" charset="0"/>
                <a:ea typeface="+mn-ea"/>
                <a:cs typeface="+mn-cs"/>
              </a:rPr>
              <a:t>restnoded</a:t>
            </a:r>
            <a:r>
              <a:rPr lang="en-US" sz="1200" b="0" i="0" kern="1200" dirty="0">
                <a:solidFill>
                  <a:schemeClr val="tx1"/>
                </a:solidFill>
                <a:effectLst/>
                <a:latin typeface="Arial" panose="020B0604020202020204" pitchFamily="34" charset="0"/>
                <a:ea typeface="+mn-ea"/>
                <a:cs typeface="+mn-cs"/>
              </a:rPr>
              <a:t> needs in order to perform its function.</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err="1">
                <a:solidFill>
                  <a:schemeClr val="tx1"/>
                </a:solidFill>
                <a:effectLst/>
                <a:latin typeface="Arial" panose="020B0604020202020204" pitchFamily="34" charset="0"/>
                <a:ea typeface="+mn-ea"/>
                <a:cs typeface="+mn-cs"/>
              </a:rPr>
              <a:t>Inheritence</a:t>
            </a:r>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Every object in </a:t>
            </a:r>
            <a:r>
              <a:rPr lang="en-US" sz="1200" b="0" i="0" kern="1200" dirty="0" err="1">
                <a:solidFill>
                  <a:schemeClr val="tx1"/>
                </a:solidFill>
                <a:effectLst/>
                <a:latin typeface="Arial" panose="020B0604020202020204" pitchFamily="34" charset="0"/>
                <a:ea typeface="+mn-ea"/>
                <a:cs typeface="+mn-cs"/>
              </a:rPr>
              <a:t>Javascript</a:t>
            </a:r>
            <a:r>
              <a:rPr lang="en-US" sz="1200" b="0" i="0" kern="1200" dirty="0">
                <a:solidFill>
                  <a:schemeClr val="tx1"/>
                </a:solidFill>
                <a:effectLst/>
                <a:latin typeface="Arial" panose="020B0604020202020204" pitchFamily="34" charset="0"/>
                <a:ea typeface="+mn-ea"/>
                <a:cs typeface="+mn-cs"/>
              </a:rPr>
              <a:t> has a </a:t>
            </a:r>
            <a:r>
              <a:rPr lang="en-US" sz="1200" b="1" i="0" kern="1200" dirty="0">
                <a:solidFill>
                  <a:schemeClr val="tx1"/>
                </a:solidFill>
                <a:effectLst/>
                <a:latin typeface="Arial" panose="020B0604020202020204" pitchFamily="34" charset="0"/>
                <a:ea typeface="+mn-ea"/>
                <a:cs typeface="+mn-cs"/>
              </a:rPr>
              <a:t>prototype</a:t>
            </a:r>
            <a:r>
              <a:rPr lang="en-US" sz="1200" b="0" i="0" kern="1200" dirty="0">
                <a:solidFill>
                  <a:schemeClr val="tx1"/>
                </a:solidFill>
                <a:effectLst/>
                <a:latin typeface="Arial" panose="020B0604020202020204" pitchFamily="34" charset="0"/>
                <a:ea typeface="+mn-ea"/>
                <a:cs typeface="+mn-cs"/>
              </a:rPr>
              <a:t>. When a messages reaches an object, JavaScript will attempt to find a property in that object first, if it cannot find it then the message will be sent to the object’s prototype and so on (up the inheritance chain). So if we ask ”what’s the color of ‘Cat’?” we’d check the Cat object and see its not defined and then we’d check the prototype and we’d learn the answer is “Black”.</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For </a:t>
            </a:r>
            <a:r>
              <a:rPr lang="en-US" sz="1200" b="0" i="0" kern="1200" dirty="0" err="1">
                <a:solidFill>
                  <a:schemeClr val="tx1"/>
                </a:solidFill>
                <a:effectLst/>
                <a:latin typeface="Arial" panose="020B0604020202020204" pitchFamily="34" charset="0"/>
                <a:ea typeface="+mn-ea"/>
                <a:cs typeface="+mn-cs"/>
              </a:rPr>
              <a:t>iControlLX</a:t>
            </a:r>
            <a:r>
              <a:rPr lang="en-US" sz="1200" b="0" i="0" kern="1200" dirty="0">
                <a:solidFill>
                  <a:schemeClr val="tx1"/>
                </a:solidFill>
                <a:effectLst/>
                <a:latin typeface="Arial" panose="020B0604020202020204" pitchFamily="34" charset="0"/>
                <a:ea typeface="+mn-ea"/>
                <a:cs typeface="+mn-cs"/>
              </a:rPr>
              <a:t> extensions this can be pretty simple. The </a:t>
            </a:r>
            <a:r>
              <a:rPr lang="en-US" sz="1200" b="0" i="0" kern="1200" dirty="0" err="1">
                <a:solidFill>
                  <a:schemeClr val="tx1"/>
                </a:solidFill>
                <a:effectLst/>
                <a:latin typeface="Arial" panose="020B0604020202020204" pitchFamily="34" charset="0"/>
                <a:ea typeface="+mn-ea"/>
                <a:cs typeface="+mn-cs"/>
              </a:rPr>
              <a:t>restWorker</a:t>
            </a:r>
            <a:r>
              <a:rPr lang="en-US" sz="1200" b="0" i="0" kern="1200" dirty="0">
                <a:solidFill>
                  <a:schemeClr val="tx1"/>
                </a:solidFill>
                <a:effectLst/>
                <a:latin typeface="Arial" panose="020B0604020202020204" pitchFamily="34" charset="0"/>
                <a:ea typeface="+mn-ea"/>
                <a:cs typeface="+mn-cs"/>
              </a:rPr>
              <a:t> instance object inherits from the class definition. </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13</a:t>
            </a:fld>
            <a:endParaRPr lang="en-US" dirty="0"/>
          </a:p>
        </p:txBody>
      </p:sp>
    </p:spTree>
    <p:extLst>
      <p:ext uri="{BB962C8B-B14F-4D97-AF65-F5344CB8AC3E}">
        <p14:creationId xmlns:p14="http://schemas.microsoft.com/office/powerpoint/2010/main" val="1013635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Suppose we want to add another function to </a:t>
            </a:r>
            <a:r>
              <a:rPr lang="en-US" sz="1200" b="1" i="0" kern="1200" dirty="0">
                <a:solidFill>
                  <a:schemeClr val="tx1"/>
                </a:solidFill>
                <a:effectLst/>
                <a:latin typeface="Arial" panose="020B0604020202020204" pitchFamily="34" charset="0"/>
                <a:ea typeface="+mn-ea"/>
                <a:cs typeface="+mn-cs"/>
              </a:rPr>
              <a:t>Cat</a:t>
            </a:r>
            <a:r>
              <a:rPr lang="en-US" sz="1200" b="0" i="0" kern="1200" dirty="0">
                <a:solidFill>
                  <a:schemeClr val="tx1"/>
                </a:solidFill>
                <a:effectLst/>
                <a:latin typeface="Arial" panose="020B0604020202020204" pitchFamily="34" charset="0"/>
                <a:ea typeface="+mn-ea"/>
                <a:cs typeface="+mn-cs"/>
              </a:rPr>
              <a:t>, after we have defined it. Prototype is a type of inheritance in JavaScript. We can do that outside of the initial constructor and it will be inherited.</a:t>
            </a:r>
          </a:p>
          <a:p>
            <a:pPr fontAlgn="base"/>
            <a:endParaRPr lang="en-US" sz="1200" b="0" i="0" kern="1200" dirty="0">
              <a:solidFill>
                <a:schemeClr val="tx1"/>
              </a:solidFill>
              <a:effectLst/>
              <a:latin typeface="Arial" panose="020B0604020202020204" pitchFamily="34" charset="0"/>
              <a:ea typeface="+mn-ea"/>
              <a:cs typeface="+mn-cs"/>
            </a:endParaRPr>
          </a:p>
          <a:p>
            <a:pPr fontAlgn="base"/>
            <a:r>
              <a:rPr lang="en-US" sz="1200" b="0" i="0" kern="1200" dirty="0">
                <a:solidFill>
                  <a:schemeClr val="tx1"/>
                </a:solidFill>
                <a:effectLst/>
                <a:latin typeface="Arial" panose="020B0604020202020204" pitchFamily="34" charset="0"/>
                <a:ea typeface="+mn-ea"/>
                <a:cs typeface="+mn-cs"/>
              </a:rPr>
              <a:t>I point this out because this is, basically, the structure used in </a:t>
            </a:r>
            <a:r>
              <a:rPr lang="en-US" sz="1200" b="0" i="0" kern="1200" dirty="0" err="1">
                <a:solidFill>
                  <a:schemeClr val="tx1"/>
                </a:solidFill>
                <a:effectLst/>
                <a:latin typeface="Arial" panose="020B0604020202020204" pitchFamily="34" charset="0"/>
                <a:ea typeface="+mn-ea"/>
                <a:cs typeface="+mn-cs"/>
              </a:rPr>
              <a:t>iControlLX</a:t>
            </a:r>
            <a:r>
              <a:rPr lang="en-US" sz="1200" b="0" i="0" kern="1200" dirty="0">
                <a:solidFill>
                  <a:schemeClr val="tx1"/>
                </a:solidFill>
                <a:effectLst/>
                <a:latin typeface="Arial" panose="020B0604020202020204" pitchFamily="34" charset="0"/>
                <a:ea typeface="+mn-ea"/>
                <a:cs typeface="+mn-cs"/>
              </a:rPr>
              <a:t> workers. </a:t>
            </a:r>
          </a:p>
          <a:p>
            <a:br>
              <a:rPr lang="en-US" dirty="0"/>
            </a:b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14</a:t>
            </a:fld>
            <a:endParaRPr lang="en-US" dirty="0"/>
          </a:p>
        </p:txBody>
      </p:sp>
    </p:spTree>
    <p:extLst>
      <p:ext uri="{BB962C8B-B14F-4D97-AF65-F5344CB8AC3E}">
        <p14:creationId xmlns:p14="http://schemas.microsoft.com/office/powerpoint/2010/main" val="294161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to node/JS performance is its non-blocking IO model. If you have several network calls that need to be made, they can all happen simultaneously.</a:t>
            </a:r>
          </a:p>
          <a:p>
            <a:endParaRPr lang="en-US" dirty="0"/>
          </a:p>
          <a:p>
            <a:r>
              <a:rPr lang="en-US" dirty="0"/>
              <a:t>Quote: everything about </a:t>
            </a:r>
            <a:r>
              <a:rPr lang="en-US" dirty="0" err="1"/>
              <a:t>Javascript</a:t>
            </a:r>
            <a:r>
              <a:rPr lang="en-US" dirty="0"/>
              <a:t> is asynchronous, except for your code.</a:t>
            </a:r>
          </a:p>
          <a:p>
            <a:endParaRPr lang="en-US" dirty="0"/>
          </a:p>
          <a:p>
            <a:r>
              <a:rPr lang="en-US" dirty="0"/>
              <a:t>Let me explain that for a minute:</a:t>
            </a:r>
          </a:p>
          <a:p>
            <a:endParaRPr lang="en-US" dirty="0"/>
          </a:p>
          <a:p>
            <a:r>
              <a:rPr lang="en-US" sz="1200" b="0" i="0" kern="1200" dirty="0">
                <a:solidFill>
                  <a:schemeClr val="tx1"/>
                </a:solidFill>
                <a:effectLst/>
                <a:latin typeface="Arial" panose="020B0604020202020204" pitchFamily="34" charset="0"/>
                <a:ea typeface="+mn-ea"/>
                <a:cs typeface="+mn-cs"/>
              </a:rPr>
              <a:t>In programming languages like </a:t>
            </a:r>
            <a:r>
              <a:rPr lang="en-US" sz="1200" b="0" i="0" kern="1200" dirty="0" err="1">
                <a:solidFill>
                  <a:schemeClr val="tx1"/>
                </a:solidFill>
                <a:effectLst/>
                <a:latin typeface="Arial" panose="020B0604020202020204" pitchFamily="34" charset="0"/>
                <a:ea typeface="+mn-ea"/>
                <a:cs typeface="+mn-cs"/>
              </a:rPr>
              <a:t>e.g</a:t>
            </a:r>
            <a:r>
              <a:rPr lang="en-US" sz="1200" b="0" i="0" kern="1200" dirty="0">
                <a:solidFill>
                  <a:schemeClr val="tx1"/>
                </a:solidFill>
                <a:effectLst/>
                <a:latin typeface="Arial" panose="020B0604020202020204" pitchFamily="34" charset="0"/>
                <a:ea typeface="+mn-ea"/>
                <a:cs typeface="+mn-cs"/>
              </a:rPr>
              <a:t> Java or C# the “main program flow” happens on the main thread or process and “the occurrence of events independently of the main program flow” is the spawning of new threads or processes that runs code in parallel to the “main program flow”.</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This is not the case with JavaScript. That is because a JavaScript program is single threaded and all code is executed in a sequence, not in parallel. In JavaScript this is handled by using what is called an </a:t>
            </a:r>
            <a:r>
              <a:rPr lang="en-US" sz="1200" b="0" i="1" kern="1200" dirty="0">
                <a:solidFill>
                  <a:schemeClr val="tx1"/>
                </a:solidFill>
                <a:effectLst/>
                <a:latin typeface="Arial" panose="020B0604020202020204" pitchFamily="34" charset="0"/>
                <a:ea typeface="+mn-ea"/>
                <a:cs typeface="+mn-cs"/>
              </a:rPr>
              <a:t>“asynchronous non-blocking I/O model”</a:t>
            </a:r>
            <a:r>
              <a:rPr lang="en-US" sz="1200" b="0" i="0" kern="1200" dirty="0">
                <a:solidFill>
                  <a:schemeClr val="tx1"/>
                </a:solidFill>
                <a:effectLst/>
                <a:latin typeface="Arial" panose="020B0604020202020204" pitchFamily="34" charset="0"/>
                <a:ea typeface="+mn-ea"/>
                <a:cs typeface="+mn-cs"/>
              </a:rPr>
              <a:t>. What that means is that while the execution of JavaScript is blocking, I/O operations are not. I/O operations can be fetching data over the internet with Ajax or over WebSocket connections, querying data from a database such as MongoDB or accessing the filesystem with the </a:t>
            </a:r>
            <a:r>
              <a:rPr lang="en-US" sz="1200" b="0" i="0" kern="1200" dirty="0" err="1">
                <a:solidFill>
                  <a:schemeClr val="tx1"/>
                </a:solidFill>
                <a:effectLst/>
                <a:latin typeface="Arial" panose="020B0604020202020204" pitchFamily="34" charset="0"/>
                <a:ea typeface="+mn-ea"/>
                <a:cs typeface="+mn-cs"/>
              </a:rPr>
              <a:t>NodeJs</a:t>
            </a:r>
            <a:r>
              <a:rPr lang="en-US" sz="1200" b="0" i="0" kern="1200" dirty="0">
                <a:solidFill>
                  <a:schemeClr val="tx1"/>
                </a:solidFill>
                <a:effectLst/>
                <a:latin typeface="Arial" panose="020B0604020202020204" pitchFamily="34" charset="0"/>
                <a:ea typeface="+mn-ea"/>
                <a:cs typeface="+mn-cs"/>
              </a:rPr>
              <a:t> “fs” module. All these kind of operations are done in parallel to the execution of your code and it is not JavaScript that does these operations; to put it simply, the underlying engine does it.</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52762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need to do?</a:t>
            </a:r>
          </a:p>
          <a:p>
            <a:endParaRPr lang="en-US" dirty="0"/>
          </a:p>
          <a:p>
            <a:r>
              <a:rPr lang="en-US" dirty="0"/>
              <a:t>Accept a REST call. </a:t>
            </a:r>
          </a:p>
          <a:p>
            <a:r>
              <a:rPr lang="en-US" dirty="0"/>
              <a:t>DO something with that rest call – whatever the point of the worker might be.</a:t>
            </a:r>
          </a:p>
          <a:p>
            <a:r>
              <a:rPr lang="en-US" dirty="0"/>
              <a:t>Respond to the REST call. </a:t>
            </a:r>
          </a:p>
          <a:p>
            <a:endParaRPr lang="en-US" dirty="0"/>
          </a:p>
          <a:p>
            <a:r>
              <a:rPr lang="en-US" dirty="0"/>
              <a:t>Step 2 can get a little complicated.</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973294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workers are simply a specific type of JS object – that F5 has defined called </a:t>
            </a:r>
            <a:r>
              <a:rPr lang="en-US" dirty="0" err="1"/>
              <a:t>restWorker</a:t>
            </a:r>
            <a:r>
              <a:rPr lang="en-US" dirty="0"/>
              <a:t>. </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The </a:t>
            </a:r>
            <a:r>
              <a:rPr lang="en-US" sz="1200" b="0" i="0" kern="1200" dirty="0" err="1">
                <a:solidFill>
                  <a:schemeClr val="tx1"/>
                </a:solidFill>
                <a:effectLst/>
                <a:latin typeface="Arial" panose="020B0604020202020204" pitchFamily="34" charset="0"/>
                <a:ea typeface="+mn-ea"/>
                <a:cs typeface="+mn-cs"/>
              </a:rPr>
              <a:t>restnoded</a:t>
            </a:r>
            <a:r>
              <a:rPr lang="en-US" sz="1200" b="0" i="0" kern="1200" dirty="0">
                <a:solidFill>
                  <a:schemeClr val="tx1"/>
                </a:solidFill>
                <a:effectLst/>
                <a:latin typeface="Arial" panose="020B0604020202020204" pitchFamily="34" charset="0"/>
                <a:ea typeface="+mn-ea"/>
                <a:cs typeface="+mn-cs"/>
              </a:rPr>
              <a:t> framework makes calls to functions in </a:t>
            </a:r>
            <a:r>
              <a:rPr lang="en-US" sz="1200" b="0" i="0" kern="1200" dirty="0" err="1">
                <a:solidFill>
                  <a:schemeClr val="tx1"/>
                </a:solidFill>
                <a:effectLst/>
                <a:latin typeface="Arial" panose="020B0604020202020204" pitchFamily="34" charset="0"/>
                <a:ea typeface="+mn-ea"/>
                <a:cs typeface="+mn-cs"/>
              </a:rPr>
              <a:t>RestWorker</a:t>
            </a:r>
            <a:r>
              <a:rPr lang="en-US" sz="1200" b="0" i="0" kern="1200" dirty="0">
                <a:solidFill>
                  <a:schemeClr val="tx1"/>
                </a:solidFill>
                <a:effectLst/>
                <a:latin typeface="Arial" panose="020B0604020202020204" pitchFamily="34" charset="0"/>
                <a:ea typeface="+mn-ea"/>
                <a:cs typeface="+mn-cs"/>
              </a:rPr>
              <a:t>. </a:t>
            </a:r>
            <a:endParaRPr lang="en-US" dirty="0"/>
          </a:p>
          <a:p>
            <a:endParaRPr lang="en-US" dirty="0"/>
          </a:p>
          <a:p>
            <a:r>
              <a:rPr lang="en-US" dirty="0"/>
              <a:t>When your looking at the code of a worker remember the keyword “this” refers to this instance of the </a:t>
            </a:r>
            <a:r>
              <a:rPr lang="en-US" dirty="0" err="1"/>
              <a:t>RestWorker</a:t>
            </a:r>
            <a:r>
              <a:rPr lang="en-US" dirty="0"/>
              <a:t> object. Its frequently said that “this” owns all subsequent objects of “this” object.</a:t>
            </a:r>
          </a:p>
          <a:p>
            <a:endParaRPr lang="en-US" dirty="0"/>
          </a:p>
          <a:p>
            <a:r>
              <a:rPr lang="en-US" dirty="0"/>
              <a:t>Why Node.js?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Javascript</a:t>
            </a:r>
            <a:r>
              <a:rPr lang="en-US" dirty="0"/>
              <a:t> outside the browser, </a:t>
            </a:r>
            <a:r>
              <a:rPr lang="en-US" sz="1200" b="1" i="0" kern="1200" dirty="0">
                <a:solidFill>
                  <a:schemeClr val="tx1"/>
                </a:solidFill>
                <a:effectLst/>
                <a:latin typeface="Arial" panose="020B0604020202020204" pitchFamily="34" charset="0"/>
                <a:ea typeface="+mn-ea"/>
                <a:cs typeface="+mn-cs"/>
              </a:rPr>
              <a:t>an event-driven, non-blocking I/O model …because of that its perfect for network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Network applications are typically light on CPU and heavier on network latency. The non-blocking IO module is key to timely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rial" panose="020B0604020202020204" pitchFamily="34" charset="0"/>
              <a:ea typeface="+mn-ea"/>
              <a:cs typeface="+mn-cs"/>
            </a:endParaRP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17</a:t>
            </a:fld>
            <a:endParaRPr lang="en-US" dirty="0"/>
          </a:p>
        </p:txBody>
      </p:sp>
    </p:spTree>
    <p:extLst>
      <p:ext uri="{BB962C8B-B14F-4D97-AF65-F5344CB8AC3E}">
        <p14:creationId xmlns:p14="http://schemas.microsoft.com/office/powerpoint/2010/main" val="1913539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need to implement the structure – the </a:t>
            </a:r>
            <a:r>
              <a:rPr lang="en-US" dirty="0" err="1"/>
              <a:t>restWorker</a:t>
            </a:r>
            <a:r>
              <a:rPr lang="en-US" dirty="0"/>
              <a:t> object is well defined. </a:t>
            </a:r>
          </a:p>
          <a:p>
            <a:endParaRPr lang="en-US" dirty="0"/>
          </a:p>
          <a:p>
            <a:r>
              <a:rPr lang="en-US" dirty="0"/>
              <a:t>The Object has various defined properties</a:t>
            </a:r>
          </a:p>
          <a:p>
            <a:endParaRPr lang="en-US" dirty="0"/>
          </a:p>
          <a:p>
            <a:r>
              <a:rPr lang="en-US" dirty="0" err="1"/>
              <a:t>Restnoded</a:t>
            </a:r>
            <a:r>
              <a:rPr lang="en-US" dirty="0"/>
              <a:t> executes the worker in an event driven framework. Not </a:t>
            </a:r>
            <a:r>
              <a:rPr lang="en-US" dirty="0" err="1"/>
              <a:t>suprisingly</a:t>
            </a:r>
            <a:r>
              <a:rPr lang="en-US" dirty="0"/>
              <a:t> these events are largely organized around HTTP request events.</a:t>
            </a:r>
          </a:p>
          <a:p>
            <a:endParaRPr lang="en-US" dirty="0"/>
          </a:p>
          <a:p>
            <a:r>
              <a:rPr lang="en-US" dirty="0"/>
              <a:t>A </a:t>
            </a:r>
            <a:r>
              <a:rPr lang="en-US" dirty="0" err="1"/>
              <a:t>restOperation</a:t>
            </a:r>
            <a:r>
              <a:rPr lang="en-US" dirty="0"/>
              <a:t> object is passed into the on* HTTP verb events.</a:t>
            </a:r>
          </a:p>
          <a:p>
            <a:endParaRPr lang="en-US" dirty="0"/>
          </a:p>
          <a:p>
            <a:r>
              <a:rPr lang="en-US" dirty="0" err="1"/>
              <a:t>restWorker</a:t>
            </a:r>
            <a:r>
              <a:rPr lang="en-US" dirty="0"/>
              <a:t> has a method to “complete” the operation. So we just need to pass a </a:t>
            </a:r>
            <a:r>
              <a:rPr lang="en-US" dirty="0" err="1"/>
              <a:t>restOperation</a:t>
            </a:r>
            <a:r>
              <a:rPr lang="en-US" dirty="0"/>
              <a:t> object into that method to conclude the event.</a:t>
            </a:r>
          </a:p>
          <a:p>
            <a:endParaRPr lang="en-US" dirty="0"/>
          </a:p>
          <a:p>
            <a:r>
              <a:rPr lang="en-US" dirty="0"/>
              <a:t>Example “getters” and “setters” for the </a:t>
            </a:r>
            <a:r>
              <a:rPr lang="en-US" dirty="0" err="1"/>
              <a:t>restOperation</a:t>
            </a:r>
            <a:r>
              <a:rPr lang="en-US" dirty="0"/>
              <a:t> class. THIS LIST IS LIKELY INCOMPLETE – the documentation is still a work in progress.</a:t>
            </a:r>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18</a:t>
            </a:fld>
            <a:endParaRPr lang="en-US" dirty="0"/>
          </a:p>
        </p:txBody>
      </p:sp>
    </p:spTree>
    <p:extLst>
      <p:ext uri="{BB962C8B-B14F-4D97-AF65-F5344CB8AC3E}">
        <p14:creationId xmlns:p14="http://schemas.microsoft.com/office/powerpoint/2010/main" val="2572965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approach we declare a function. </a:t>
            </a:r>
            <a:r>
              <a:rPr lang="en-US" sz="1200" b="0" i="0" kern="1200" dirty="0">
                <a:solidFill>
                  <a:schemeClr val="tx1"/>
                </a:solidFill>
                <a:effectLst/>
                <a:latin typeface="Arial" panose="020B0604020202020204" pitchFamily="34" charset="0"/>
                <a:ea typeface="+mn-ea"/>
                <a:cs typeface="+mn-cs"/>
              </a:rPr>
              <a:t>When a function is created in JavaScript, JavaScript engine adds a </a:t>
            </a:r>
            <a:r>
              <a:rPr lang="en-US" sz="1200" b="0" i="1" kern="1200" dirty="0">
                <a:solidFill>
                  <a:schemeClr val="tx1"/>
                </a:solidFill>
                <a:effectLst/>
                <a:latin typeface="Arial" panose="020B0604020202020204" pitchFamily="34" charset="0"/>
                <a:ea typeface="+mn-ea"/>
                <a:cs typeface="+mn-cs"/>
              </a:rPr>
              <a:t>prototype </a:t>
            </a:r>
            <a:r>
              <a:rPr lang="en-US" sz="1200" b="0" i="0" kern="1200" dirty="0">
                <a:solidFill>
                  <a:schemeClr val="tx1"/>
                </a:solidFill>
                <a:effectLst/>
                <a:latin typeface="Arial" panose="020B0604020202020204" pitchFamily="34" charset="0"/>
                <a:ea typeface="+mn-ea"/>
                <a:cs typeface="+mn-cs"/>
              </a:rPr>
              <a:t>property to the function. This </a:t>
            </a:r>
            <a:r>
              <a:rPr lang="en-US" sz="1200" b="0" i="1" kern="1200" dirty="0">
                <a:solidFill>
                  <a:schemeClr val="tx1"/>
                </a:solidFill>
                <a:effectLst/>
                <a:latin typeface="Arial" panose="020B0604020202020204" pitchFamily="34" charset="0"/>
                <a:ea typeface="+mn-ea"/>
                <a:cs typeface="+mn-cs"/>
              </a:rPr>
              <a:t>prototype</a:t>
            </a:r>
            <a:r>
              <a:rPr lang="en-US" sz="1200" b="0" i="0" kern="1200" dirty="0">
                <a:solidFill>
                  <a:schemeClr val="tx1"/>
                </a:solidFill>
                <a:effectLst/>
                <a:latin typeface="Arial" panose="020B0604020202020204" pitchFamily="34" charset="0"/>
                <a:ea typeface="+mn-ea"/>
                <a:cs typeface="+mn-cs"/>
              </a:rPr>
              <a:t> property is an object (called as prototype object) has a </a:t>
            </a:r>
            <a:r>
              <a:rPr lang="en-US" sz="1200" b="0" i="1" kern="1200" dirty="0">
                <a:solidFill>
                  <a:schemeClr val="tx1"/>
                </a:solidFill>
                <a:effectLst/>
                <a:latin typeface="Arial" panose="020B0604020202020204" pitchFamily="34" charset="0"/>
                <a:ea typeface="+mn-ea"/>
                <a:cs typeface="+mn-cs"/>
              </a:rPr>
              <a:t>constructor</a:t>
            </a:r>
            <a:r>
              <a:rPr lang="en-US" sz="1200" b="0" i="0" kern="1200" dirty="0">
                <a:solidFill>
                  <a:schemeClr val="tx1"/>
                </a:solidFill>
                <a:effectLst/>
                <a:latin typeface="Arial" panose="020B0604020202020204" pitchFamily="34" charset="0"/>
                <a:ea typeface="+mn-ea"/>
                <a:cs typeface="+mn-cs"/>
              </a:rPr>
              <a:t> property of its own.</a:t>
            </a:r>
            <a:endParaRPr lang="en-US" dirty="0"/>
          </a:p>
          <a:p>
            <a:endParaRPr lang="en-US" dirty="0"/>
          </a:p>
          <a:p>
            <a:r>
              <a:rPr lang="en-US" sz="1200" b="0" i="0" kern="1200" dirty="0">
                <a:solidFill>
                  <a:schemeClr val="tx1"/>
                </a:solidFill>
                <a:effectLst/>
                <a:latin typeface="Arial" panose="020B0604020202020204" pitchFamily="34" charset="0"/>
                <a:ea typeface="+mn-ea"/>
                <a:cs typeface="+mn-cs"/>
              </a:rPr>
              <a:t>The </a:t>
            </a:r>
            <a:r>
              <a:rPr lang="en-US" dirty="0"/>
              <a:t>constructor</a:t>
            </a:r>
            <a:r>
              <a:rPr lang="en-US" sz="1200" b="0" i="0" kern="1200" dirty="0">
                <a:solidFill>
                  <a:schemeClr val="tx1"/>
                </a:solidFill>
                <a:effectLst/>
                <a:latin typeface="Arial" panose="020B0604020202020204" pitchFamily="34" charset="0"/>
                <a:ea typeface="+mn-ea"/>
                <a:cs typeface="+mn-cs"/>
              </a:rPr>
              <a:t> method is a special method for creating and initializing an object created within a </a:t>
            </a:r>
            <a:r>
              <a:rPr lang="en-US" dirty="0"/>
              <a:t>class</a:t>
            </a:r>
            <a:r>
              <a:rPr lang="en-US" sz="1200" b="0" i="0" kern="1200" dirty="0">
                <a:solidFill>
                  <a:schemeClr val="tx1"/>
                </a:solidFill>
                <a:effectLst/>
                <a:latin typeface="Arial" panose="020B0604020202020204" pitchFamily="34" charset="0"/>
                <a:ea typeface="+mn-ea"/>
                <a:cs typeface="+mn-cs"/>
              </a:rPr>
              <a:t>.</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For the way workers get mixed in with </a:t>
            </a:r>
            <a:r>
              <a:rPr lang="en-US" sz="1200" b="0" i="0" kern="1200" dirty="0" err="1">
                <a:solidFill>
                  <a:schemeClr val="tx1"/>
                </a:solidFill>
                <a:effectLst/>
                <a:latin typeface="Arial" panose="020B0604020202020204" pitchFamily="34" charset="0"/>
                <a:ea typeface="+mn-ea"/>
                <a:cs typeface="+mn-cs"/>
              </a:rPr>
              <a:t>restWorker</a:t>
            </a:r>
            <a:r>
              <a:rPr lang="en-US" sz="1200" b="0" i="0" kern="1200" dirty="0">
                <a:solidFill>
                  <a:schemeClr val="tx1"/>
                </a:solidFill>
                <a:effectLst/>
                <a:latin typeface="Arial" panose="020B0604020202020204" pitchFamily="34" charset="0"/>
                <a:ea typeface="+mn-ea"/>
                <a:cs typeface="+mn-cs"/>
              </a:rPr>
              <a:t> these methods are functionally the same. (technically there would be a difference when multiple object are created – in the first example they would share the prototype properties </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19</a:t>
            </a:fld>
            <a:endParaRPr lang="en-US" dirty="0"/>
          </a:p>
        </p:txBody>
      </p:sp>
    </p:spTree>
    <p:extLst>
      <p:ext uri="{BB962C8B-B14F-4D97-AF65-F5344CB8AC3E}">
        <p14:creationId xmlns:p14="http://schemas.microsoft.com/office/powerpoint/2010/main" val="155339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we’ve defined prototype values for several properties of our </a:t>
            </a:r>
            <a:r>
              <a:rPr lang="en-US" dirty="0" err="1"/>
              <a:t>RestWorker</a:t>
            </a:r>
            <a:r>
              <a:rPr lang="en-US" dirty="0"/>
              <a:t>. When its instantiated (when loaded off the disk) it will have these properties.</a:t>
            </a:r>
          </a:p>
          <a:p>
            <a:endParaRPr lang="en-US" dirty="0"/>
          </a:p>
          <a:p>
            <a:r>
              <a:rPr lang="en-US" dirty="0"/>
              <a:t>WORKER_URI_PATH: where it fits into the REST API</a:t>
            </a:r>
          </a:p>
          <a:p>
            <a:endParaRPr lang="en-US" dirty="0"/>
          </a:p>
          <a:p>
            <a:r>
              <a:rPr lang="en-US" dirty="0" err="1"/>
              <a:t>isPublic</a:t>
            </a:r>
            <a:r>
              <a:rPr lang="en-US" dirty="0"/>
              <a:t>: is it available off the box?</a:t>
            </a:r>
          </a:p>
          <a:p>
            <a:endParaRPr lang="en-US" dirty="0"/>
          </a:p>
          <a:p>
            <a:r>
              <a:rPr lang="en-US" dirty="0" err="1"/>
              <a:t>isPersisted</a:t>
            </a:r>
            <a:r>
              <a:rPr lang="en-US" dirty="0"/>
              <a:t>: should the state of the worker be persisted?</a:t>
            </a:r>
          </a:p>
          <a:p>
            <a:endParaRPr lang="en-US" dirty="0"/>
          </a:p>
          <a:p>
            <a:r>
              <a:rPr lang="en-US" sz="1200" b="0" i="0" kern="1200" dirty="0" err="1">
                <a:solidFill>
                  <a:schemeClr val="tx1"/>
                </a:solidFill>
                <a:effectLst/>
                <a:latin typeface="Arial" panose="020B0604020202020204" pitchFamily="34" charset="0"/>
                <a:ea typeface="+mn-ea"/>
                <a:cs typeface="+mn-cs"/>
              </a:rPr>
              <a:t>isStateRequiredOnStart</a:t>
            </a:r>
            <a:r>
              <a:rPr lang="en-US" sz="1200" b="0" i="0" kern="1200" dirty="0">
                <a:solidFill>
                  <a:schemeClr val="tx1"/>
                </a:solidFill>
                <a:effectLst/>
                <a:latin typeface="Arial" panose="020B0604020202020204" pitchFamily="34" charset="0"/>
                <a:ea typeface="+mn-ea"/>
                <a:cs typeface="+mn-cs"/>
              </a:rPr>
              <a:t>: should persisted state be loaded </a:t>
            </a:r>
            <a:r>
              <a:rPr lang="en-US" sz="1200" b="0" i="0" kern="1200" dirty="0" err="1">
                <a:solidFill>
                  <a:schemeClr val="tx1"/>
                </a:solidFill>
                <a:effectLst/>
                <a:latin typeface="Arial" panose="020B0604020202020204" pitchFamily="34" charset="0"/>
                <a:ea typeface="+mn-ea"/>
                <a:cs typeface="+mn-cs"/>
              </a:rPr>
              <a:t>onStart</a:t>
            </a:r>
            <a:r>
              <a:rPr lang="en-US" sz="1200" b="0" i="0" kern="1200" dirty="0">
                <a:solidFill>
                  <a:schemeClr val="tx1"/>
                </a:solidFill>
                <a:effectLst/>
                <a:latin typeface="Arial" panose="020B0604020202020204" pitchFamily="34" charset="0"/>
                <a:ea typeface="+mn-ea"/>
                <a:cs typeface="+mn-cs"/>
              </a:rPr>
              <a:t> as opposed to on demand.</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Hint: there are some workers already here used for things like storage</a:t>
            </a: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20</a:t>
            </a:fld>
            <a:endParaRPr lang="en-US" dirty="0"/>
          </a:p>
        </p:txBody>
      </p:sp>
    </p:spTree>
    <p:extLst>
      <p:ext uri="{BB962C8B-B14F-4D97-AF65-F5344CB8AC3E}">
        <p14:creationId xmlns:p14="http://schemas.microsoft.com/office/powerpoint/2010/main" val="235774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31345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a:t>
            </a:r>
            <a:r>
              <a:rPr lang="en-US" dirty="0" err="1"/>
              <a:t>restOperation</a:t>
            </a:r>
            <a:r>
              <a:rPr lang="en-US" dirty="0"/>
              <a:t> being passed into the event</a:t>
            </a:r>
          </a:p>
          <a:p>
            <a:endParaRPr lang="en-US" dirty="0"/>
          </a:p>
          <a:p>
            <a:r>
              <a:rPr lang="en-US" dirty="0" err="1"/>
              <a:t>oThis</a:t>
            </a:r>
            <a:r>
              <a:rPr lang="en-US" dirty="0"/>
              <a:t> = this</a:t>
            </a:r>
          </a:p>
          <a:p>
            <a:r>
              <a:rPr lang="en-US" dirty="0"/>
              <a:t>//Creates a new </a:t>
            </a:r>
            <a:r>
              <a:rPr lang="en-US" dirty="0" err="1"/>
              <a:t>restWorker</a:t>
            </a:r>
            <a:r>
              <a:rPr lang="en-US" dirty="0"/>
              <a:t> (remember prototype inheritance)</a:t>
            </a:r>
          </a:p>
          <a:p>
            <a:endParaRPr lang="en-US" dirty="0"/>
          </a:p>
          <a:p>
            <a:r>
              <a:rPr lang="en-US" dirty="0"/>
              <a:t>Checks to see if we have “content” in our current state (was there a POST before this GET with content?). If not we return the current state.</a:t>
            </a:r>
          </a:p>
          <a:p>
            <a:endParaRPr lang="en-US" dirty="0"/>
          </a:p>
          <a:p>
            <a:r>
              <a:rPr lang="en-US" sz="1200" b="0" i="0" kern="1200" dirty="0">
                <a:solidFill>
                  <a:schemeClr val="tx1"/>
                </a:solidFill>
                <a:effectLst/>
                <a:latin typeface="Arial" panose="020B0604020202020204" pitchFamily="34" charset="0"/>
                <a:ea typeface="+mn-ea"/>
                <a:cs typeface="+mn-cs"/>
              </a:rPr>
              <a:t>When persisted worker calls </a:t>
            </a:r>
            <a:r>
              <a:rPr lang="en-US" sz="1200" b="0" i="0" kern="1200" dirty="0" err="1">
                <a:solidFill>
                  <a:schemeClr val="tx1"/>
                </a:solidFill>
                <a:effectLst/>
                <a:latin typeface="Arial" panose="020B0604020202020204" pitchFamily="34" charset="0"/>
                <a:ea typeface="+mn-ea"/>
                <a:cs typeface="+mn-cs"/>
              </a:rPr>
              <a:t>completeRestOperation</a:t>
            </a:r>
            <a:r>
              <a:rPr lang="en-US" sz="1200" b="0" i="0" kern="1200" dirty="0">
                <a:solidFill>
                  <a:schemeClr val="tx1"/>
                </a:solidFill>
                <a:effectLst/>
                <a:latin typeface="Arial" panose="020B0604020202020204" pitchFamily="34" charset="0"/>
                <a:ea typeface="+mn-ea"/>
                <a:cs typeface="+mn-cs"/>
              </a:rPr>
              <a:t> method, </a:t>
            </a:r>
            <a:r>
              <a:rPr lang="en-US" sz="1200" b="0" i="0" kern="1200" dirty="0" err="1">
                <a:solidFill>
                  <a:schemeClr val="tx1"/>
                </a:solidFill>
                <a:effectLst/>
                <a:latin typeface="Arial" panose="020B0604020202020204" pitchFamily="34" charset="0"/>
                <a:ea typeface="+mn-ea"/>
                <a:cs typeface="+mn-cs"/>
              </a:rPr>
              <a:t>restOperation</a:t>
            </a:r>
            <a:r>
              <a:rPr lang="en-US" sz="1200" b="0" i="0" kern="1200" dirty="0">
                <a:solidFill>
                  <a:schemeClr val="tx1"/>
                </a:solidFill>
                <a:effectLst/>
                <a:latin typeface="Arial" panose="020B0604020202020204" pitchFamily="34" charset="0"/>
                <a:ea typeface="+mn-ea"/>
                <a:cs typeface="+mn-cs"/>
              </a:rPr>
              <a:t> (response) body is automatically persisted (/shared/storage helper worker) and key is this worker URI. So if someone had previously </a:t>
            </a:r>
            <a:r>
              <a:rPr lang="en-US" sz="1200" b="0" i="0" kern="1200" dirty="0" err="1">
                <a:solidFill>
                  <a:schemeClr val="tx1"/>
                </a:solidFill>
                <a:effectLst/>
                <a:latin typeface="Arial" panose="020B0604020202020204" pitchFamily="34" charset="0"/>
                <a:ea typeface="+mn-ea"/>
                <a:cs typeface="+mn-cs"/>
              </a:rPr>
              <a:t>POSTed</a:t>
            </a:r>
            <a:r>
              <a:rPr lang="en-US" sz="1200" b="0" i="0" kern="1200" dirty="0">
                <a:solidFill>
                  <a:schemeClr val="tx1"/>
                </a:solidFill>
                <a:effectLst/>
                <a:latin typeface="Arial" panose="020B0604020202020204" pitchFamily="34" charset="0"/>
                <a:ea typeface="+mn-ea"/>
                <a:cs typeface="+mn-cs"/>
              </a:rPr>
              <a:t> to the worker to set some content, that content would be stored in the worker’s state. To retrieve that state we need to use the </a:t>
            </a:r>
            <a:r>
              <a:rPr lang="en-US" sz="1200" b="0" i="0" kern="1200" dirty="0" err="1">
                <a:solidFill>
                  <a:schemeClr val="tx1"/>
                </a:solidFill>
                <a:effectLst/>
                <a:latin typeface="Arial" panose="020B0604020202020204" pitchFamily="34" charset="0"/>
                <a:ea typeface="+mn-ea"/>
                <a:cs typeface="+mn-cs"/>
              </a:rPr>
              <a:t>loadState</a:t>
            </a:r>
            <a:r>
              <a:rPr lang="en-US" sz="1200" b="0" i="0" kern="1200" dirty="0">
                <a:solidFill>
                  <a:schemeClr val="tx1"/>
                </a:solidFill>
                <a:effectLst/>
                <a:latin typeface="Arial" panose="020B0604020202020204" pitchFamily="34" charset="0"/>
                <a:ea typeface="+mn-ea"/>
                <a:cs typeface="+mn-cs"/>
              </a:rPr>
              <a:t> method (its not safe to pull it from </a:t>
            </a:r>
            <a:r>
              <a:rPr lang="en-US" sz="1200" b="0" i="0" kern="1200" dirty="0" err="1">
                <a:solidFill>
                  <a:schemeClr val="tx1"/>
                </a:solidFill>
                <a:effectLst/>
                <a:latin typeface="Arial" panose="020B0604020202020204" pitchFamily="34" charset="0"/>
                <a:ea typeface="+mn-ea"/>
                <a:cs typeface="+mn-cs"/>
              </a:rPr>
              <a:t>this.state</a:t>
            </a:r>
            <a:r>
              <a:rPr lang="en-US" sz="1200" b="0" i="0" kern="1200" dirty="0">
                <a:solidFill>
                  <a:schemeClr val="tx1"/>
                </a:solidFill>
                <a:effectLst/>
                <a:latin typeface="Arial" panose="020B0604020202020204" pitchFamily="34" charset="0"/>
                <a:ea typeface="+mn-ea"/>
                <a:cs typeface="+mn-cs"/>
              </a:rPr>
              <a:t> because of consistency issues – we need to prevent in-memory state going out of sync with persisted state.).</a:t>
            </a:r>
          </a:p>
          <a:p>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22</a:t>
            </a:fld>
            <a:endParaRPr lang="en-US" dirty="0"/>
          </a:p>
        </p:txBody>
      </p:sp>
    </p:spTree>
    <p:extLst>
      <p:ext uri="{BB962C8B-B14F-4D97-AF65-F5344CB8AC3E}">
        <p14:creationId xmlns:p14="http://schemas.microsoft.com/office/powerpoint/2010/main" val="204171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a:t>
            </a:r>
            <a:r>
              <a:rPr lang="en-US" dirty="0" err="1"/>
              <a:t>this.state</a:t>
            </a:r>
            <a:r>
              <a:rPr lang="en-US" dirty="0"/>
              <a:t> is updated with </a:t>
            </a:r>
            <a:r>
              <a:rPr lang="en-US" dirty="0" err="1"/>
              <a:t>restOperation.getBody</a:t>
            </a:r>
            <a:r>
              <a:rPr lang="en-US" dirty="0"/>
              <a:t>();</a:t>
            </a:r>
          </a:p>
          <a:p>
            <a:endParaRPr lang="en-US" dirty="0"/>
          </a:p>
          <a:p>
            <a:r>
              <a:rPr lang="en-US" dirty="0"/>
              <a:t>JSON is understood natively – you could access payload/body with </a:t>
            </a:r>
            <a:r>
              <a:rPr lang="en-US" dirty="0" err="1"/>
              <a:t>this.state</a:t>
            </a:r>
            <a:r>
              <a:rPr lang="en-US" dirty="0"/>
              <a:t>.{{</a:t>
            </a:r>
            <a:r>
              <a:rPr lang="en-US" dirty="0" err="1"/>
              <a:t>json_parameter</a:t>
            </a:r>
            <a:r>
              <a:rPr lang="en-US" dirty="0"/>
              <a:t>}}</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23</a:t>
            </a:fld>
            <a:endParaRPr lang="en-US" dirty="0"/>
          </a:p>
        </p:txBody>
      </p:sp>
    </p:spTree>
    <p:extLst>
      <p:ext uri="{BB962C8B-B14F-4D97-AF65-F5344CB8AC3E}">
        <p14:creationId xmlns:p14="http://schemas.microsoft.com/office/powerpoint/2010/main" val="2799752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a:t>
            </a:r>
            <a:r>
              <a:rPr lang="en-US" dirty="0" err="1"/>
              <a:t>onPut</a:t>
            </a:r>
            <a:r>
              <a:rPr lang="en-US" dirty="0"/>
              <a:t> and </a:t>
            </a:r>
            <a:r>
              <a:rPr lang="en-US" dirty="0" err="1"/>
              <a:t>onPatch</a:t>
            </a:r>
            <a:r>
              <a:rPr lang="en-US" dirty="0"/>
              <a:t> are not </a:t>
            </a:r>
            <a:r>
              <a:rPr lang="en-US" dirty="0" err="1"/>
              <a:t>doinganything</a:t>
            </a:r>
            <a:r>
              <a:rPr lang="en-US" dirty="0"/>
              <a:t> differently than </a:t>
            </a:r>
            <a:r>
              <a:rPr lang="en-US" dirty="0" err="1"/>
              <a:t>onPost</a:t>
            </a:r>
            <a:r>
              <a:rPr lang="en-US" dirty="0"/>
              <a:t>.</a:t>
            </a:r>
          </a:p>
          <a:p>
            <a:endParaRPr lang="en-US" dirty="0"/>
          </a:p>
          <a:p>
            <a:r>
              <a:rPr lang="en-US" dirty="0" err="1"/>
              <a:t>onDelete</a:t>
            </a:r>
            <a:r>
              <a:rPr lang="en-US" dirty="0"/>
              <a:t> sets the state to an empty object. </a:t>
            </a:r>
          </a:p>
          <a:p>
            <a:endParaRPr lang="en-US" dirty="0"/>
          </a:p>
          <a:p>
            <a:r>
              <a:rPr lang="en-US" dirty="0"/>
              <a:t>This ends the worker</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24</a:t>
            </a:fld>
            <a:endParaRPr lang="en-US" dirty="0"/>
          </a:p>
        </p:txBody>
      </p:sp>
    </p:spTree>
    <p:extLst>
      <p:ext uri="{BB962C8B-B14F-4D97-AF65-F5344CB8AC3E}">
        <p14:creationId xmlns:p14="http://schemas.microsoft.com/office/powerpoint/2010/main" val="84676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an example RPM.</a:t>
            </a:r>
          </a:p>
          <a:p>
            <a:endParaRPr lang="en-US" dirty="0"/>
          </a:p>
          <a:p>
            <a:r>
              <a:rPr lang="en-US" dirty="0"/>
              <a:t>/</a:t>
            </a:r>
            <a:r>
              <a:rPr lang="en-US" dirty="0" err="1"/>
              <a:t>var</a:t>
            </a:r>
            <a:r>
              <a:rPr lang="en-US" dirty="0"/>
              <a:t>/config/rest/</a:t>
            </a:r>
            <a:r>
              <a:rPr lang="en-US" dirty="0" err="1"/>
              <a:t>iapps</a:t>
            </a:r>
            <a:r>
              <a:rPr lang="en-US" dirty="0"/>
              <a:t>/{{extension name}}</a:t>
            </a:r>
          </a:p>
          <a:p>
            <a:endParaRPr lang="en-US" dirty="0"/>
          </a:p>
          <a:p>
            <a:r>
              <a:rPr lang="en-US" dirty="0"/>
              <a:t>Your JS files go in the </a:t>
            </a:r>
            <a:r>
              <a:rPr lang="en-US" dirty="0" err="1"/>
              <a:t>nodejs</a:t>
            </a:r>
            <a:r>
              <a:rPr lang="en-US" dirty="0"/>
              <a:t> directory.</a:t>
            </a:r>
          </a:p>
          <a:p>
            <a:endParaRPr lang="en-US" dirty="0"/>
          </a:p>
          <a:p>
            <a:r>
              <a:rPr lang="en-US" dirty="0"/>
              <a:t>Notice that you can package node modules (from NPM) with your workers. From the </a:t>
            </a:r>
            <a:r>
              <a:rPr lang="en-US" dirty="0" err="1"/>
              <a:t>nodejs</a:t>
            </a:r>
            <a:r>
              <a:rPr lang="en-US" dirty="0"/>
              <a:t> directory of the worker you can run:</a:t>
            </a:r>
          </a:p>
          <a:p>
            <a:endParaRPr lang="en-US" dirty="0"/>
          </a:p>
          <a:p>
            <a:r>
              <a:rPr lang="en-US" sz="1200" kern="1200" dirty="0" err="1">
                <a:solidFill>
                  <a:schemeClr val="tx1"/>
                </a:solidFill>
                <a:effectLst/>
                <a:latin typeface="Arial" panose="020B0604020202020204" pitchFamily="34" charset="0"/>
                <a:ea typeface="+mn-ea"/>
                <a:cs typeface="+mn-cs"/>
              </a:rPr>
              <a:t>npm</a:t>
            </a:r>
            <a:r>
              <a:rPr lang="en-US" sz="1200" kern="1200" dirty="0">
                <a:solidFill>
                  <a:schemeClr val="tx1"/>
                </a:solidFill>
                <a:effectLst/>
                <a:latin typeface="Arial" panose="020B0604020202020204" pitchFamily="34" charset="0"/>
                <a:ea typeface="+mn-ea"/>
                <a:cs typeface="+mn-cs"/>
              </a:rPr>
              <a:t> install {{package}} –-save</a:t>
            </a:r>
          </a:p>
          <a:p>
            <a:endParaRPr lang="en-US" sz="1200" kern="1200" dirty="0">
              <a:solidFill>
                <a:schemeClr val="tx1"/>
              </a:solidFill>
              <a:effectLst/>
              <a:latin typeface="Arial" panose="020B0604020202020204" pitchFamily="34" charset="0"/>
              <a:ea typeface="+mn-ea"/>
              <a:cs typeface="+mn-cs"/>
            </a:endParaRPr>
          </a:p>
          <a:p>
            <a:r>
              <a:rPr lang="en-US" sz="1200" kern="1200" dirty="0">
                <a:solidFill>
                  <a:schemeClr val="tx1"/>
                </a:solidFill>
                <a:effectLst/>
                <a:latin typeface="Arial" panose="020B0604020202020204" pitchFamily="34" charset="0"/>
                <a:ea typeface="+mn-ea"/>
                <a:cs typeface="+mn-cs"/>
              </a:rPr>
              <a:t>You can package workers from a BIG-IP.</a:t>
            </a:r>
          </a:p>
          <a:p>
            <a:endParaRPr lang="en-US" sz="1200" kern="1200" dirty="0">
              <a:solidFill>
                <a:schemeClr val="tx1"/>
              </a:solidFill>
              <a:effectLst/>
              <a:latin typeface="Arial" panose="020B0604020202020204" pitchFamily="34" charset="0"/>
              <a:ea typeface="+mn-ea"/>
              <a:cs typeface="+mn-cs"/>
            </a:endParaRPr>
          </a:p>
          <a:p>
            <a:endParaRPr lang="en-US" sz="1200" kern="1200" dirty="0">
              <a:solidFill>
                <a:schemeClr val="tx1"/>
              </a:solidFill>
              <a:effectLst/>
              <a:latin typeface="Arial" panose="020B0604020202020204" pitchFamily="34" charset="0"/>
              <a:ea typeface="+mn-ea"/>
              <a:cs typeface="+mn-cs"/>
            </a:endParaRP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25</a:t>
            </a:fld>
            <a:endParaRPr lang="en-US" dirty="0"/>
          </a:p>
        </p:txBody>
      </p:sp>
    </p:spTree>
    <p:extLst>
      <p:ext uri="{BB962C8B-B14F-4D97-AF65-F5344CB8AC3E}">
        <p14:creationId xmlns:p14="http://schemas.microsoft.com/office/powerpoint/2010/main" val="271686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to node/JS performance is its non-blocking IO model. If you have several network calls that need to be made, they can all happen simultaneously.</a:t>
            </a:r>
          </a:p>
          <a:p>
            <a:endParaRPr lang="en-US" dirty="0"/>
          </a:p>
          <a:p>
            <a:r>
              <a:rPr lang="en-US" dirty="0"/>
              <a:t>Quote: everything about </a:t>
            </a:r>
            <a:r>
              <a:rPr lang="en-US" dirty="0" err="1"/>
              <a:t>Javascript</a:t>
            </a:r>
            <a:r>
              <a:rPr lang="en-US" dirty="0"/>
              <a:t> is asynchronous, except for your code.</a:t>
            </a:r>
          </a:p>
          <a:p>
            <a:endParaRPr lang="en-US" dirty="0"/>
          </a:p>
          <a:p>
            <a:r>
              <a:rPr lang="en-US" dirty="0"/>
              <a:t>Let me explain that for a minute:</a:t>
            </a:r>
          </a:p>
          <a:p>
            <a:endParaRPr lang="en-US" dirty="0"/>
          </a:p>
          <a:p>
            <a:r>
              <a:rPr lang="en-US" sz="1200" b="0" i="0" kern="1200" dirty="0">
                <a:solidFill>
                  <a:schemeClr val="tx1"/>
                </a:solidFill>
                <a:effectLst/>
                <a:latin typeface="Arial" panose="020B0604020202020204" pitchFamily="34" charset="0"/>
                <a:ea typeface="+mn-ea"/>
                <a:cs typeface="+mn-cs"/>
              </a:rPr>
              <a:t>In programming languages like </a:t>
            </a:r>
            <a:r>
              <a:rPr lang="en-US" sz="1200" b="0" i="0" kern="1200" dirty="0" err="1">
                <a:solidFill>
                  <a:schemeClr val="tx1"/>
                </a:solidFill>
                <a:effectLst/>
                <a:latin typeface="Arial" panose="020B0604020202020204" pitchFamily="34" charset="0"/>
                <a:ea typeface="+mn-ea"/>
                <a:cs typeface="+mn-cs"/>
              </a:rPr>
              <a:t>e.g</a:t>
            </a:r>
            <a:r>
              <a:rPr lang="en-US" sz="1200" b="0" i="0" kern="1200" dirty="0">
                <a:solidFill>
                  <a:schemeClr val="tx1"/>
                </a:solidFill>
                <a:effectLst/>
                <a:latin typeface="Arial" panose="020B0604020202020204" pitchFamily="34" charset="0"/>
                <a:ea typeface="+mn-ea"/>
                <a:cs typeface="+mn-cs"/>
              </a:rPr>
              <a:t> Java or C# the “main program flow” happens on the main thread or process and “the occurrence of events independently of the main program flow” is the spawning of new threads or processes that runs code in parallel to the “main program flow”.</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This is not the case with JavaScript. That is because a JavaScript program is single threaded and all code is executed in a sequence, not in parallel. In JavaScript this is handled by using what is called an </a:t>
            </a:r>
            <a:r>
              <a:rPr lang="en-US" sz="1200" b="0" i="1" kern="1200" dirty="0">
                <a:solidFill>
                  <a:schemeClr val="tx1"/>
                </a:solidFill>
                <a:effectLst/>
                <a:latin typeface="Arial" panose="020B0604020202020204" pitchFamily="34" charset="0"/>
                <a:ea typeface="+mn-ea"/>
                <a:cs typeface="+mn-cs"/>
              </a:rPr>
              <a:t>“asynchronous non-blocking I/O model”</a:t>
            </a:r>
            <a:r>
              <a:rPr lang="en-US" sz="1200" b="0" i="0" kern="1200" dirty="0">
                <a:solidFill>
                  <a:schemeClr val="tx1"/>
                </a:solidFill>
                <a:effectLst/>
                <a:latin typeface="Arial" panose="020B0604020202020204" pitchFamily="34" charset="0"/>
                <a:ea typeface="+mn-ea"/>
                <a:cs typeface="+mn-cs"/>
              </a:rPr>
              <a:t>. What that means is that while the execution of JavaScript is blocking, I/O operations are not. I/O operations can be fetching data over the internet with Ajax or over WebSocket connections, querying data from a database such as MongoDB or accessing the filesystem with the </a:t>
            </a:r>
            <a:r>
              <a:rPr lang="en-US" sz="1200" b="0" i="0" kern="1200" dirty="0" err="1">
                <a:solidFill>
                  <a:schemeClr val="tx1"/>
                </a:solidFill>
                <a:effectLst/>
                <a:latin typeface="Arial" panose="020B0604020202020204" pitchFamily="34" charset="0"/>
                <a:ea typeface="+mn-ea"/>
                <a:cs typeface="+mn-cs"/>
              </a:rPr>
              <a:t>NodeJs</a:t>
            </a:r>
            <a:r>
              <a:rPr lang="en-US" sz="1200" b="0" i="0" kern="1200" dirty="0">
                <a:solidFill>
                  <a:schemeClr val="tx1"/>
                </a:solidFill>
                <a:effectLst/>
                <a:latin typeface="Arial" panose="020B0604020202020204" pitchFamily="34" charset="0"/>
                <a:ea typeface="+mn-ea"/>
                <a:cs typeface="+mn-cs"/>
              </a:rPr>
              <a:t> “fs” module. All these kind of operations are done in parallel to the execution of your code and it is not JavaScript that does these operations; to put it simply, the underlying engine does it.</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27</a:t>
            </a:fld>
            <a:endParaRPr lang="en-US" dirty="0"/>
          </a:p>
        </p:txBody>
      </p:sp>
    </p:spTree>
    <p:extLst>
      <p:ext uri="{BB962C8B-B14F-4D97-AF65-F5344CB8AC3E}">
        <p14:creationId xmlns:p14="http://schemas.microsoft.com/office/powerpoint/2010/main" val="2238131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29</a:t>
            </a:fld>
            <a:endParaRPr lang="en-US" dirty="0"/>
          </a:p>
        </p:txBody>
      </p:sp>
    </p:spTree>
    <p:extLst>
      <p:ext uri="{BB962C8B-B14F-4D97-AF65-F5344CB8AC3E}">
        <p14:creationId xmlns:p14="http://schemas.microsoft.com/office/powerpoint/2010/main" val="351161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Nesting callbacks can lead to serious readability problems. This anti-pattern is referred to as callback hell.</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30</a:t>
            </a:fld>
            <a:endParaRPr lang="en-US" dirty="0"/>
          </a:p>
        </p:txBody>
      </p:sp>
    </p:spTree>
    <p:extLst>
      <p:ext uri="{BB962C8B-B14F-4D97-AF65-F5344CB8AC3E}">
        <p14:creationId xmlns:p14="http://schemas.microsoft.com/office/powerpoint/2010/main" val="3000534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A promise is an object that wraps an asynchronous operation and notifies when it’s done. This sounds exactly like callbacks, but the important differences are in the usage of Promises. Instead of providing a callback, a promise has its own methods which you call to tell the promise what will happen when it is successful or when it fails. The methods a promise provides are “then(…)” for when a successful result is available and “catch(…)” for when something went wrong.</a:t>
            </a:r>
          </a:p>
          <a:p>
            <a:endParaRPr lang="en-US" sz="1200" b="0" i="0" kern="1200" dirty="0">
              <a:solidFill>
                <a:schemeClr val="tx1"/>
              </a:solidFill>
              <a:effectLst/>
              <a:latin typeface="Arial" panose="020B0604020202020204" pitchFamily="34" charset="0"/>
              <a:ea typeface="+mn-ea"/>
              <a:cs typeface="+mn-cs"/>
            </a:endParaRPr>
          </a:p>
          <a:p>
            <a:r>
              <a:rPr lang="en-US" dirty="0"/>
              <a:t>https://</a:t>
            </a:r>
            <a:r>
              <a:rPr lang="en-US" dirty="0" err="1"/>
              <a:t>repl.it</a:t>
            </a:r>
            <a:r>
              <a:rPr lang="en-US" dirty="0"/>
              <a:t>/@kreynoldsf5/</a:t>
            </a:r>
            <a:r>
              <a:rPr lang="en-US" dirty="0" err="1"/>
              <a:t>HTTPpromise</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31</a:t>
            </a:fld>
            <a:endParaRPr lang="en-US" dirty="0"/>
          </a:p>
        </p:txBody>
      </p:sp>
    </p:spTree>
    <p:extLst>
      <p:ext uri="{BB962C8B-B14F-4D97-AF65-F5344CB8AC3E}">
        <p14:creationId xmlns:p14="http://schemas.microsoft.com/office/powerpoint/2010/main" val="1342045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patterns for the previous workers you packaged and deployed, the </a:t>
            </a:r>
            <a:r>
              <a:rPr lang="en-US" dirty="0" err="1"/>
              <a:t>restOperation</a:t>
            </a:r>
            <a:r>
              <a:rPr lang="en-US" dirty="0"/>
              <a:t> being passed into the event was the same object given to </a:t>
            </a:r>
            <a:r>
              <a:rPr lang="en-US" dirty="0" err="1"/>
              <a:t>completeRestOperation</a:t>
            </a:r>
            <a:r>
              <a:rPr lang="en-US" dirty="0"/>
              <a:t> to conclude the event. What if you need to make another REST call as part of your worker?</a:t>
            </a:r>
          </a:p>
          <a:p>
            <a:endParaRPr lang="en-US" dirty="0"/>
          </a:p>
          <a:p>
            <a:r>
              <a:rPr lang="en-US" dirty="0"/>
              <a:t>In this example, we’ve created a couple helper functions:</a:t>
            </a:r>
          </a:p>
          <a:p>
            <a:endParaRPr lang="en-US" dirty="0"/>
          </a:p>
          <a:p>
            <a:r>
              <a:rPr lang="en-US" dirty="0" err="1"/>
              <a:t>completeOperation</a:t>
            </a:r>
            <a:r>
              <a:rPr lang="en-US" dirty="0"/>
              <a:t> just simplifies calling </a:t>
            </a:r>
            <a:r>
              <a:rPr lang="en-US" dirty="0" err="1"/>
              <a:t>completeRestOperation</a:t>
            </a:r>
            <a:r>
              <a:rPr lang="en-US" dirty="0"/>
              <a:t>.</a:t>
            </a:r>
          </a:p>
          <a:p>
            <a:endParaRPr lang="en-US" dirty="0"/>
          </a:p>
          <a:p>
            <a:r>
              <a:rPr lang="en-US" dirty="0"/>
              <a:t>The </a:t>
            </a:r>
            <a:r>
              <a:rPr lang="en-US" dirty="0" err="1"/>
              <a:t>sendGet</a:t>
            </a:r>
            <a:r>
              <a:rPr lang="en-US" dirty="0"/>
              <a:t> wraps around the existing </a:t>
            </a:r>
            <a:r>
              <a:rPr lang="en-US" dirty="0" err="1"/>
              <a:t>restRequestSender</a:t>
            </a:r>
            <a:r>
              <a:rPr lang="en-US" dirty="0"/>
              <a:t> </a:t>
            </a:r>
            <a:r>
              <a:rPr lang="en-US" dirty="0" err="1"/>
              <a:t>sendGet</a:t>
            </a:r>
            <a:r>
              <a:rPr lang="en-US" dirty="0"/>
              <a:t> method. THIS METHOD RETURNS A PROMISE.</a:t>
            </a:r>
          </a:p>
          <a:p>
            <a:pPr marL="228600" indent="-228600">
              <a:buAutoNum type="arabicPeriod"/>
            </a:pPr>
            <a:r>
              <a:rPr lang="en-US" dirty="0"/>
              <a:t>We instantiation a new </a:t>
            </a:r>
            <a:r>
              <a:rPr lang="en-US" dirty="0" err="1"/>
              <a:t>restOperation</a:t>
            </a:r>
            <a:r>
              <a:rPr lang="en-US" dirty="0"/>
              <a:t> instance</a:t>
            </a:r>
          </a:p>
          <a:p>
            <a:pPr marL="228600" indent="-228600">
              <a:buAutoNum type="arabicPeriod"/>
            </a:pPr>
            <a:r>
              <a:rPr lang="en-US" dirty="0"/>
              <a:t>Set some properties on it</a:t>
            </a:r>
          </a:p>
          <a:p>
            <a:pPr marL="228600" indent="-228600">
              <a:buAutoNum type="arabicPeriod"/>
            </a:pPr>
            <a:r>
              <a:rPr lang="en-US" dirty="0"/>
              <a:t>Return a promise for the REST call</a:t>
            </a:r>
          </a:p>
          <a:p>
            <a:pPr marL="228600" indent="-228600">
              <a:buAutoNum type="arabicPeriod"/>
            </a:pPr>
            <a:endParaRPr lang="en-US" dirty="0"/>
          </a:p>
          <a:p>
            <a:pPr marL="0" indent="0">
              <a:buNone/>
            </a:pPr>
            <a:r>
              <a:rPr lang="en-US" dirty="0"/>
              <a:t>The </a:t>
            </a:r>
            <a:r>
              <a:rPr lang="en-US" dirty="0" err="1"/>
              <a:t>onGet</a:t>
            </a:r>
            <a:r>
              <a:rPr lang="en-US" dirty="0"/>
              <a:t> event then uses this function. We pass in the URL to be called and auth. Remember that </a:t>
            </a:r>
            <a:r>
              <a:rPr lang="en-US" dirty="0" err="1"/>
              <a:t>this.sendGet</a:t>
            </a:r>
            <a:r>
              <a:rPr lang="en-US" dirty="0"/>
              <a:t> is a promise. </a:t>
            </a:r>
          </a:p>
          <a:p>
            <a:pPr marL="0" indent="0">
              <a:buNone/>
            </a:pPr>
            <a:r>
              <a:rPr lang="en-US" dirty="0"/>
              <a:t>We then call the .then method on that promise and pass the response into our function which ultimately “completes” the </a:t>
            </a:r>
            <a:r>
              <a:rPr lang="en-US" dirty="0" err="1"/>
              <a:t>restOperation</a:t>
            </a:r>
            <a:r>
              <a:rPr lang="en-US" dirty="0"/>
              <a:t>.</a:t>
            </a:r>
          </a:p>
          <a:p>
            <a:pPr marL="0" indent="0">
              <a:buNone/>
            </a:pPr>
            <a:endParaRPr lang="en-US" dirty="0"/>
          </a:p>
          <a:p>
            <a:pPr marL="0" indent="0">
              <a:buNone/>
            </a:pPr>
            <a:r>
              <a:rPr lang="en-US" dirty="0"/>
              <a:t>THIS IS A REALLY COMMON PATTERN. You will see variants of this pattern in PD written workers.</a:t>
            </a:r>
          </a:p>
          <a:p>
            <a:pPr marL="0" indent="0">
              <a:buNone/>
            </a:pP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32</a:t>
            </a:fld>
            <a:endParaRPr lang="en-US" dirty="0"/>
          </a:p>
        </p:txBody>
      </p:sp>
    </p:spTree>
    <p:extLst>
      <p:ext uri="{BB962C8B-B14F-4D97-AF65-F5344CB8AC3E}">
        <p14:creationId xmlns:p14="http://schemas.microsoft.com/office/powerpoint/2010/main" val="2334295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services gateway is running a newer version of </a:t>
            </a:r>
            <a:r>
              <a:rPr lang="en-US" dirty="0" err="1"/>
              <a:t>restnoded</a:t>
            </a:r>
            <a:r>
              <a:rPr lang="en-US" dirty="0"/>
              <a:t>. This has some new features for </a:t>
            </a:r>
            <a:r>
              <a:rPr lang="en-US" dirty="0" err="1"/>
              <a:t>restWorker</a:t>
            </a:r>
            <a:r>
              <a:rPr lang="en-US" dirty="0"/>
              <a:t>.</a:t>
            </a:r>
          </a:p>
          <a:p>
            <a:endParaRPr lang="en-US" dirty="0"/>
          </a:p>
          <a:p>
            <a:r>
              <a:rPr lang="en-US" dirty="0"/>
              <a:t>These features will make it into </a:t>
            </a:r>
            <a:r>
              <a:rPr lang="en-US" dirty="0" err="1"/>
              <a:t>flatrock</a:t>
            </a:r>
            <a:r>
              <a:rPr lang="en-US" dirty="0"/>
              <a:t>. They are, as of yet, not documented or not properly documented. Eric Flores is responsible for updating/publishing this documentation. </a:t>
            </a:r>
          </a:p>
          <a:p>
            <a:endParaRPr lang="en-US" dirty="0"/>
          </a:p>
          <a:p>
            <a:r>
              <a:rPr lang="en-US" dirty="0"/>
              <a:t>For example,</a:t>
            </a:r>
          </a:p>
          <a:p>
            <a:r>
              <a:rPr lang="en-US" dirty="0"/>
              <a:t>.</a:t>
            </a:r>
            <a:r>
              <a:rPr lang="en-US" dirty="0" err="1"/>
              <a:t>setIdentifiedDeviceRequest</a:t>
            </a:r>
            <a:r>
              <a:rPr lang="en-US" dirty="0"/>
              <a:t> matches the </a:t>
            </a:r>
            <a:r>
              <a:rPr lang="en-US" dirty="0" err="1"/>
              <a:t>fullURL</a:t>
            </a:r>
            <a:r>
              <a:rPr lang="en-US" dirty="0"/>
              <a:t> against the list of ”discovered” devices. THIS IS ALL YOU HAVE TO DO FOR AUTH in the container assuming the device has been discovered. That’s really cool….and also not documented. </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34</a:t>
            </a:fld>
            <a:endParaRPr lang="en-US" dirty="0"/>
          </a:p>
        </p:txBody>
      </p:sp>
    </p:spTree>
    <p:extLst>
      <p:ext uri="{BB962C8B-B14F-4D97-AF65-F5344CB8AC3E}">
        <p14:creationId xmlns:p14="http://schemas.microsoft.com/office/powerpoint/2010/main" val="280198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for some extra credit assignments</a:t>
            </a:r>
          </a:p>
          <a:p>
            <a:endParaRPr lang="en-US" dirty="0"/>
          </a:p>
          <a:p>
            <a:r>
              <a:rPr lang="en-US" dirty="0"/>
              <a:t>Gauge the familiarity with JavaScript/Node during this slide. Go around the horn and ask level of familiarity, previous projects, etc.</a:t>
            </a:r>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a:t>
            </a:fld>
            <a:endParaRPr lang="en-US" dirty="0"/>
          </a:p>
        </p:txBody>
      </p:sp>
    </p:spTree>
    <p:extLst>
      <p:ext uri="{BB962C8B-B14F-4D97-AF65-F5344CB8AC3E}">
        <p14:creationId xmlns:p14="http://schemas.microsoft.com/office/powerpoint/2010/main" val="348861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FRAMEWORK VERSION.</a:t>
            </a:r>
          </a:p>
          <a:p>
            <a:endParaRPr lang="en-US" dirty="0"/>
          </a:p>
          <a:p>
            <a:r>
              <a:rPr lang="en-US" dirty="0"/>
              <a:t>PD certainly sees this as the direction for many customer….removing their automation logic from the BIG-IP where appropriate.</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35</a:t>
            </a:fld>
            <a:endParaRPr lang="en-US" dirty="0"/>
          </a:p>
        </p:txBody>
      </p:sp>
    </p:spTree>
    <p:extLst>
      <p:ext uri="{BB962C8B-B14F-4D97-AF65-F5344CB8AC3E}">
        <p14:creationId xmlns:p14="http://schemas.microsoft.com/office/powerpoint/2010/main" val="3810883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singleton design pattern is a way to restrict instantiation of a class to one (single) object. Typically, </a:t>
            </a:r>
            <a:r>
              <a:rPr lang="en-US" sz="1200" b="0" i="0" kern="1200" dirty="0">
                <a:solidFill>
                  <a:schemeClr val="tx1"/>
                </a:solidFill>
                <a:effectLst/>
                <a:latin typeface="Arial" panose="020B0604020202020204" pitchFamily="34" charset="0"/>
                <a:ea typeface="+mn-ea"/>
                <a:cs typeface="+mn-cs"/>
              </a:rPr>
              <a:t>In JavaScript, Singletons serve as a shared resource namespace which isolate implementation code from the global namespace so as to provide a single point of access for functions.</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As far as I can tell….the </a:t>
            </a:r>
            <a:r>
              <a:rPr lang="en-US" sz="1200" b="0" i="0" kern="1200" dirty="0" err="1">
                <a:solidFill>
                  <a:schemeClr val="tx1"/>
                </a:solidFill>
                <a:effectLst/>
                <a:latin typeface="Arial" panose="020B0604020202020204" pitchFamily="34" charset="0"/>
                <a:ea typeface="+mn-ea"/>
                <a:cs typeface="+mn-cs"/>
              </a:rPr>
              <a:t>iControlLX</a:t>
            </a:r>
            <a:r>
              <a:rPr lang="en-US" sz="1200" b="0" i="0" kern="1200" dirty="0">
                <a:solidFill>
                  <a:schemeClr val="tx1"/>
                </a:solidFill>
                <a:effectLst/>
                <a:latin typeface="Arial" panose="020B0604020202020204" pitchFamily="34" charset="0"/>
                <a:ea typeface="+mn-ea"/>
                <a:cs typeface="+mn-cs"/>
              </a:rPr>
              <a:t> singleton pattern is more like “HERE IS A SINGLE DOCUMENT” with some special properties.</a:t>
            </a:r>
          </a:p>
          <a:p>
            <a:endParaRPr lang="en-US" sz="1200" b="0" i="0" kern="1200" dirty="0">
              <a:solidFill>
                <a:schemeClr val="tx1"/>
              </a:solidFill>
              <a:effectLst/>
              <a:latin typeface="Arial" panose="020B0604020202020204" pitchFamily="34" charset="0"/>
              <a:ea typeface="+mn-ea"/>
              <a:cs typeface="+mn-cs"/>
            </a:endParaRPr>
          </a:p>
          <a:p>
            <a:endParaRPr lang="en-US" dirty="0"/>
          </a:p>
          <a:p>
            <a:endParaRPr lang="en-US" dirty="0"/>
          </a:p>
          <a:p>
            <a:r>
              <a:rPr lang="en-US" dirty="0"/>
              <a:t>HOW WOULD YOU EVER KNOW THE REQUIREMENTS?</a:t>
            </a:r>
          </a:p>
          <a:p>
            <a:endParaRPr lang="en-US" dirty="0"/>
          </a:p>
          <a:p>
            <a:r>
              <a:rPr lang="en-US" dirty="0"/>
              <a:t>A little reverse engineering and then I ASKED THE DAMN DEVELOPER in PD. </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36</a:t>
            </a:fld>
            <a:endParaRPr lang="en-US" dirty="0"/>
          </a:p>
        </p:txBody>
      </p:sp>
    </p:spTree>
    <p:extLst>
      <p:ext uri="{BB962C8B-B14F-4D97-AF65-F5344CB8AC3E}">
        <p14:creationId xmlns:p14="http://schemas.microsoft.com/office/powerpoint/2010/main" val="125470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Using the </a:t>
            </a:r>
            <a:r>
              <a:rPr lang="en-US" b="0" dirty="0" err="1"/>
              <a:t>iControl</a:t>
            </a:r>
            <a:r>
              <a:rPr lang="en-US" b="0" dirty="0"/>
              <a:t> LX Framework, a declarative interface ‘/deploy’ was created which dynamically fetches VIP addresses from an IPAM service during deployment. The IP address is then inserted into an </a:t>
            </a:r>
            <a:r>
              <a:rPr lang="en-US" b="0" dirty="0" err="1"/>
              <a:t>iApp</a:t>
            </a:r>
            <a:r>
              <a:rPr lang="en-US" b="0" dirty="0"/>
              <a:t>, with the server addresses, and deployed to a BIG-IP before finally registering the new service with BIG-IP DNS.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38</a:t>
            </a:fld>
            <a:endParaRPr lang="en-US" dirty="0"/>
          </a:p>
        </p:txBody>
      </p:sp>
    </p:spTree>
    <p:extLst>
      <p:ext uri="{BB962C8B-B14F-4D97-AF65-F5344CB8AC3E}">
        <p14:creationId xmlns:p14="http://schemas.microsoft.com/office/powerpoint/2010/main" val="3683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dirty="0"/>
              <a:t>Discuss support structure for the pilot</a:t>
            </a:r>
            <a:endParaRPr lang="en-US" sz="1400" dirty="0"/>
          </a:p>
          <a:p>
            <a:pPr lvl="1"/>
            <a:r>
              <a:rPr lang="en-US" sz="1600" dirty="0"/>
              <a:t>Utilizing our PM resources to track the engagement planning, design and deployment  </a:t>
            </a:r>
            <a:endParaRPr lang="en-US" sz="1400"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2017 F5 Networks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171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“block” is a method to keep state (technically part of the </a:t>
            </a:r>
            <a:r>
              <a:rPr lang="en-US" dirty="0" err="1"/>
              <a:t>iAppLX</a:t>
            </a:r>
            <a:r>
              <a:rPr lang="en-US" dirty="0"/>
              <a:t> features, I believe). These blocks are shared (</a:t>
            </a:r>
            <a:r>
              <a:rPr lang="en-US" dirty="0" err="1"/>
              <a:t>ie</a:t>
            </a:r>
            <a:r>
              <a:rPr lang="en-US" dirty="0"/>
              <a:t>. they are in a common location).</a:t>
            </a:r>
          </a:p>
          <a:p>
            <a:endParaRPr lang="en-US" dirty="0"/>
          </a:p>
          <a:p>
            <a:r>
              <a:rPr lang="en-US" dirty="0"/>
              <a:t>A block contains all the information needed for the worker to do it job – its just a large block of JSON. </a:t>
            </a:r>
          </a:p>
          <a:p>
            <a:r>
              <a:rPr lang="en-US" dirty="0"/>
              <a:t>It has a </a:t>
            </a:r>
            <a:r>
              <a:rPr lang="en-US" dirty="0" err="1"/>
              <a:t>configurationProcessorReference</a:t>
            </a:r>
            <a:r>
              <a:rPr lang="en-US" dirty="0"/>
              <a:t> property which tells the system which config processor should handle the block.</a:t>
            </a:r>
          </a:p>
          <a:p>
            <a:r>
              <a:rPr lang="en-US" dirty="0"/>
              <a:t>It has a “state” property that is updated by the config processor.</a:t>
            </a:r>
          </a:p>
          <a:p>
            <a:r>
              <a:rPr lang="en-US" dirty="0"/>
              <a:t>When you create a block you set the state to “BINDING”. This tells the </a:t>
            </a:r>
            <a:r>
              <a:rPr lang="en-US" dirty="0" err="1"/>
              <a:t>configProcessor</a:t>
            </a:r>
            <a:r>
              <a:rPr lang="en-US" dirty="0"/>
              <a:t> that it has work to do. When its done it sets the state to “BOUND”. </a:t>
            </a:r>
          </a:p>
          <a:p>
            <a:endParaRPr lang="en-US" dirty="0"/>
          </a:p>
          <a:p>
            <a:r>
              <a:rPr lang="en-US" dirty="0"/>
              <a:t>This is rather like the building/installing an RPM process. You kick off the task and then periodically check its progress.</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40</a:t>
            </a:fld>
            <a:endParaRPr lang="en-US" dirty="0"/>
          </a:p>
        </p:txBody>
      </p:sp>
    </p:spTree>
    <p:extLst>
      <p:ext uri="{BB962C8B-B14F-4D97-AF65-F5344CB8AC3E}">
        <p14:creationId xmlns:p14="http://schemas.microsoft.com/office/powerpoint/2010/main" val="1721099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Using the </a:t>
            </a:r>
            <a:r>
              <a:rPr lang="en-US" b="0" dirty="0" err="1"/>
              <a:t>iControl</a:t>
            </a:r>
            <a:r>
              <a:rPr lang="en-US" b="0" dirty="0"/>
              <a:t> LX Framework, a declarative interface ‘/deploy’ was created which dynamically fetches VIP addresses from an IPAM service during deployment. The IP address is then inserted into an </a:t>
            </a:r>
            <a:r>
              <a:rPr lang="en-US" b="0" dirty="0" err="1"/>
              <a:t>iApp</a:t>
            </a:r>
            <a:r>
              <a:rPr lang="en-US" b="0" dirty="0"/>
              <a:t>, with the server addresses, and deployed to a BIG-IP before finally registering the new service with BIG-IP DNS.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44</a:t>
            </a:fld>
            <a:endParaRPr lang="en-US" dirty="0"/>
          </a:p>
        </p:txBody>
      </p:sp>
    </p:spTree>
    <p:extLst>
      <p:ext uri="{BB962C8B-B14F-4D97-AF65-F5344CB8AC3E}">
        <p14:creationId xmlns:p14="http://schemas.microsoft.com/office/powerpoint/2010/main" val="3305984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Validated with Nicolas </a:t>
            </a:r>
            <a:r>
              <a:rPr lang="en-US" dirty="0" err="1"/>
              <a:t>Menant</a:t>
            </a:r>
            <a:r>
              <a:rPr lang="en-US" dirty="0"/>
              <a:t> – May</a:t>
            </a:r>
            <a:r>
              <a:rPr lang="en-US" baseline="0" dirty="0"/>
              <a:t> 16</a:t>
            </a:r>
            <a:r>
              <a:rPr lang="en-US" baseline="30000" dirty="0"/>
              <a:t>th</a:t>
            </a:r>
            <a:r>
              <a:rPr lang="en-US" baseline="0" dirty="0"/>
              <a:t>, 2017</a:t>
            </a:r>
            <a:endParaRPr lang="en-US" dirty="0"/>
          </a:p>
        </p:txBody>
      </p:sp>
      <p:sp>
        <p:nvSpPr>
          <p:cNvPr id="4" name="Slide Number Placeholder 3"/>
          <p:cNvSpPr>
            <a:spLocks noGrp="1"/>
          </p:cNvSpPr>
          <p:nvPr>
            <p:ph type="sldNum" sz="quarter" idx="10"/>
          </p:nvPr>
        </p:nvSpPr>
        <p:spPr/>
        <p:txBody>
          <a:bodyPr/>
          <a:lstStyle/>
          <a:p>
            <a:fld id="{754D9CC1-7A09-0F4E-A6A9-AD28AF21A04D}" type="slidenum">
              <a:rPr lang="en-US" smtClean="0"/>
              <a:t>45</a:t>
            </a:fld>
            <a:endParaRPr lang="en-US"/>
          </a:p>
        </p:txBody>
      </p:sp>
    </p:spTree>
    <p:extLst>
      <p:ext uri="{BB962C8B-B14F-4D97-AF65-F5344CB8AC3E}">
        <p14:creationId xmlns:p14="http://schemas.microsoft.com/office/powerpoint/2010/main" val="1836737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a:lnSpc>
                <a:spcPct val="75000"/>
              </a:lnSpc>
              <a:spcBef>
                <a:spcPts val="300"/>
              </a:spcBef>
              <a:spcAft>
                <a:spcPts val="300"/>
              </a:spcAft>
              <a:buClr>
                <a:schemeClr val="folHlink"/>
              </a:buClr>
              <a:buNone/>
            </a:pPr>
            <a:r>
              <a:rPr lang="en-US" sz="2400" dirty="0">
                <a:solidFill>
                  <a:schemeClr val="bg1"/>
                </a:solidFill>
              </a:rPr>
              <a:t>Programmability Control:</a:t>
            </a:r>
          </a:p>
          <a:p>
            <a:pPr marL="742950" lvl="1" indent="-285750">
              <a:lnSpc>
                <a:spcPct val="75000"/>
              </a:lnSpc>
              <a:spcBef>
                <a:spcPts val="300"/>
              </a:spcBef>
              <a:spcAft>
                <a:spcPts val="300"/>
              </a:spcAft>
              <a:buClr>
                <a:srgbClr val="FF0000"/>
              </a:buClr>
            </a:pPr>
            <a:r>
              <a:rPr lang="en-US" sz="2000" dirty="0">
                <a:solidFill>
                  <a:schemeClr val="bg1"/>
                </a:solidFill>
              </a:rPr>
              <a:t>Allows a program or script to retrieve and configure operational characteristics of F5 systems.</a:t>
            </a:r>
          </a:p>
          <a:p>
            <a:pPr marL="742950" lvl="1" indent="-285750">
              <a:lnSpc>
                <a:spcPct val="75000"/>
              </a:lnSpc>
              <a:spcBef>
                <a:spcPts val="300"/>
              </a:spcBef>
              <a:spcAft>
                <a:spcPts val="300"/>
              </a:spcAft>
              <a:buClr>
                <a:srgbClr val="FF0000"/>
              </a:buClr>
            </a:pPr>
            <a:r>
              <a:rPr lang="en-US" sz="1800" dirty="0">
                <a:solidFill>
                  <a:schemeClr val="bg1"/>
                </a:solidFill>
              </a:rPr>
              <a:t>Examples: </a:t>
            </a:r>
            <a:r>
              <a:rPr lang="en-US" sz="1800" dirty="0" err="1">
                <a:solidFill>
                  <a:schemeClr val="bg1"/>
                </a:solidFill>
              </a:rPr>
              <a:t>iControl</a:t>
            </a:r>
            <a:r>
              <a:rPr lang="en-US" sz="1800" dirty="0">
                <a:solidFill>
                  <a:schemeClr val="bg1"/>
                </a:solidFill>
              </a:rPr>
              <a:t> REST, </a:t>
            </a:r>
            <a:r>
              <a:rPr lang="en-US" sz="1800" dirty="0" err="1">
                <a:solidFill>
                  <a:schemeClr val="bg1"/>
                </a:solidFill>
              </a:rPr>
              <a:t>iControl</a:t>
            </a:r>
            <a:r>
              <a:rPr lang="en-US" sz="1800" dirty="0">
                <a:solidFill>
                  <a:schemeClr val="bg1"/>
                </a:solidFill>
              </a:rPr>
              <a:t> SOAP, TMSH, Python “SDK”, and our </a:t>
            </a:r>
            <a:r>
              <a:rPr lang="en-US" sz="1800" dirty="0" err="1">
                <a:solidFill>
                  <a:schemeClr val="bg1"/>
                </a:solidFill>
              </a:rPr>
              <a:t>Ansible</a:t>
            </a:r>
            <a:r>
              <a:rPr lang="en-US" sz="1800" dirty="0">
                <a:solidFill>
                  <a:schemeClr val="bg1"/>
                </a:solidFill>
              </a:rPr>
              <a:t> Playbooks.</a:t>
            </a:r>
          </a:p>
          <a:p>
            <a:pPr marL="182880">
              <a:lnSpc>
                <a:spcPct val="75000"/>
              </a:lnSpc>
              <a:spcBef>
                <a:spcPts val="300"/>
              </a:spcBef>
              <a:spcAft>
                <a:spcPts val="300"/>
              </a:spcAft>
              <a:buClr>
                <a:schemeClr val="folHlink"/>
              </a:buClr>
              <a:buNone/>
            </a:pPr>
            <a:endParaRPr lang="en-US" sz="2000" dirty="0">
              <a:solidFill>
                <a:schemeClr val="bg1"/>
              </a:solidFill>
            </a:endParaRPr>
          </a:p>
          <a:p>
            <a:pPr marL="182880">
              <a:lnSpc>
                <a:spcPct val="75000"/>
              </a:lnSpc>
              <a:spcBef>
                <a:spcPts val="300"/>
              </a:spcBef>
              <a:spcAft>
                <a:spcPts val="300"/>
              </a:spcAft>
              <a:buClr>
                <a:schemeClr val="folHlink"/>
              </a:buClr>
              <a:buNone/>
            </a:pPr>
            <a:r>
              <a:rPr lang="en-US" sz="2400" dirty="0">
                <a:solidFill>
                  <a:schemeClr val="bg1"/>
                </a:solidFill>
              </a:rPr>
              <a:t>Programmability Extensibility:</a:t>
            </a:r>
          </a:p>
          <a:p>
            <a:pPr marL="742950" lvl="1" indent="-285750">
              <a:lnSpc>
                <a:spcPct val="75000"/>
              </a:lnSpc>
              <a:spcBef>
                <a:spcPts val="300"/>
              </a:spcBef>
              <a:spcAft>
                <a:spcPts val="300"/>
              </a:spcAft>
              <a:buClr>
                <a:srgbClr val="FF0000"/>
              </a:buClr>
            </a:pPr>
            <a:r>
              <a:rPr lang="en-US" sz="2000" dirty="0">
                <a:solidFill>
                  <a:schemeClr val="bg1"/>
                </a:solidFill>
              </a:rPr>
              <a:t>Allows the capabilities of both the data- and control-planes of F5 systems to be extended beyond the formal product design specifications.   </a:t>
            </a:r>
          </a:p>
          <a:p>
            <a:pPr marL="742950" lvl="1" indent="-285750">
              <a:lnSpc>
                <a:spcPct val="75000"/>
              </a:lnSpc>
              <a:spcBef>
                <a:spcPts val="300"/>
              </a:spcBef>
              <a:spcAft>
                <a:spcPts val="300"/>
              </a:spcAft>
              <a:buClr>
                <a:srgbClr val="FF0000"/>
              </a:buClr>
            </a:pPr>
            <a:r>
              <a:rPr lang="en-US" sz="1800" dirty="0">
                <a:solidFill>
                  <a:schemeClr val="bg1"/>
                </a:solidFill>
              </a:rPr>
              <a:t>Examples:  </a:t>
            </a:r>
            <a:r>
              <a:rPr lang="en-US" sz="1800" dirty="0" err="1">
                <a:solidFill>
                  <a:schemeClr val="bg1"/>
                </a:solidFill>
              </a:rPr>
              <a:t>iRules</a:t>
            </a:r>
            <a:r>
              <a:rPr lang="en-US" sz="1800" dirty="0">
                <a:solidFill>
                  <a:schemeClr val="bg1"/>
                </a:solidFill>
              </a:rPr>
              <a:t> ,</a:t>
            </a:r>
            <a:r>
              <a:rPr lang="en-US" sz="1800" dirty="0" err="1">
                <a:solidFill>
                  <a:schemeClr val="bg1"/>
                </a:solidFill>
              </a:rPr>
              <a:t>iRules</a:t>
            </a:r>
            <a:r>
              <a:rPr lang="en-US" sz="1800" dirty="0">
                <a:solidFill>
                  <a:schemeClr val="bg1"/>
                </a:solidFill>
              </a:rPr>
              <a:t> LX, </a:t>
            </a:r>
            <a:r>
              <a:rPr lang="en-US" sz="1800" dirty="0" err="1">
                <a:solidFill>
                  <a:schemeClr val="bg1"/>
                </a:solidFill>
              </a:rPr>
              <a:t>iControl</a:t>
            </a:r>
            <a:r>
              <a:rPr lang="en-US" sz="1800" dirty="0">
                <a:solidFill>
                  <a:schemeClr val="bg1"/>
                </a:solidFill>
              </a:rPr>
              <a:t> LX, </a:t>
            </a:r>
            <a:r>
              <a:rPr lang="en-US" sz="1800" dirty="0" err="1">
                <a:solidFill>
                  <a:schemeClr val="bg1"/>
                </a:solidFill>
              </a:rPr>
              <a:t>iApps</a:t>
            </a:r>
            <a:r>
              <a:rPr lang="en-US" sz="1800" dirty="0">
                <a:solidFill>
                  <a:schemeClr val="bg1"/>
                </a:solidFill>
              </a:rPr>
              <a:t>, and </a:t>
            </a:r>
            <a:r>
              <a:rPr lang="en-US" sz="1800" dirty="0" err="1">
                <a:solidFill>
                  <a:schemeClr val="bg1"/>
                </a:solidFill>
              </a:rPr>
              <a:t>iApps</a:t>
            </a:r>
            <a:r>
              <a:rPr lang="en-US" sz="1800" dirty="0">
                <a:solidFill>
                  <a:schemeClr val="bg1"/>
                </a:solidFill>
              </a:rPr>
              <a:t> LX </a:t>
            </a:r>
          </a:p>
          <a:p>
            <a:endParaRPr lang="en-US" dirty="0"/>
          </a:p>
        </p:txBody>
      </p:sp>
      <p:sp>
        <p:nvSpPr>
          <p:cNvPr id="4" name="Slide Number Placeholder 3"/>
          <p:cNvSpPr>
            <a:spLocks noGrp="1"/>
          </p:cNvSpPr>
          <p:nvPr>
            <p:ph type="sldNum" sz="quarter" idx="10"/>
          </p:nvPr>
        </p:nvSpPr>
        <p:spPr/>
        <p:txBody>
          <a:bodyPr/>
          <a:lstStyle/>
          <a:p>
            <a:fld id="{A9CE190C-D270-4C5A-AD98-5658561B2B07}" type="slidenum">
              <a:rPr lang="en-US" smtClean="0"/>
              <a:t>46</a:t>
            </a:fld>
            <a:endParaRPr lang="en-US"/>
          </a:p>
        </p:txBody>
      </p:sp>
    </p:spTree>
    <p:extLst>
      <p:ext uri="{BB962C8B-B14F-4D97-AF65-F5344CB8AC3E}">
        <p14:creationId xmlns:p14="http://schemas.microsoft.com/office/powerpoint/2010/main" val="793422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prstClr val="black"/>
                </a:solidFill>
                <a:latin typeface="Arial" panose="020B0604020202020204" pitchFamily="34" charset="0"/>
              </a:rPr>
              <a:t>© 2017 F5 Networks</a:t>
            </a:r>
          </a:p>
        </p:txBody>
      </p:sp>
      <p:sp>
        <p:nvSpPr>
          <p:cNvPr id="5" name="Slide Number Placeholder 4"/>
          <p:cNvSpPr>
            <a:spLocks noGrp="1"/>
          </p:cNvSpPr>
          <p:nvPr>
            <p:ph type="sldNum" sz="quarter" idx="11"/>
          </p:nvPr>
        </p:nvSpPr>
        <p:spPr/>
        <p:txBody>
          <a:bodyPr/>
          <a:lstStyle/>
          <a:p>
            <a:pPr>
              <a:defRPr/>
            </a:pPr>
            <a:fld id="{8BA17A2C-01D8-4C3B-BAC4-10BA82BB3F55}" type="slidenum">
              <a:rPr lang="en-US" smtClean="0">
                <a:solidFill>
                  <a:prstClr val="black"/>
                </a:solidFill>
                <a:latin typeface="Arial" panose="020B0604020202020204" pitchFamily="34" charset="0"/>
              </a:rPr>
              <a:pPr>
                <a:defRPr/>
              </a:pPr>
              <a:t>47</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51401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solidFill>
                  <a:prstClr val="black"/>
                </a:solidFill>
              </a:rPr>
              <a:t>© 2017 F5 Networks</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8BA17A2C-01D8-4C3B-BAC4-10BA82BB3F55}"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78121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iControl® LX is the foundation of the F5 </a:t>
            </a:r>
            <a:r>
              <a:rPr lang="en-US" sz="1200" b="1" i="0" kern="1200" dirty="0">
                <a:solidFill>
                  <a:schemeClr val="tx1"/>
                </a:solidFill>
                <a:effectLst/>
                <a:latin typeface="Arial" panose="020B0604020202020204" pitchFamily="34" charset="0"/>
                <a:ea typeface="+mn-ea"/>
                <a:cs typeface="+mn-cs"/>
              </a:rPr>
              <a:t>control</a:t>
            </a:r>
            <a:r>
              <a:rPr lang="en-US" sz="1200" b="0" i="0" kern="1200" dirty="0">
                <a:solidFill>
                  <a:schemeClr val="tx1"/>
                </a:solidFill>
                <a:effectLst/>
                <a:latin typeface="Arial" panose="020B0604020202020204" pitchFamily="34" charset="0"/>
                <a:ea typeface="+mn-ea"/>
                <a:cs typeface="+mn-cs"/>
              </a:rPr>
              <a:t> plane extensibility layer. </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::talk about data plane tools like </a:t>
            </a:r>
            <a:r>
              <a:rPr lang="en-US" sz="1200" b="0" i="0" kern="1200" dirty="0" err="1">
                <a:solidFill>
                  <a:schemeClr val="tx1"/>
                </a:solidFill>
                <a:effectLst/>
                <a:latin typeface="Arial" panose="020B0604020202020204" pitchFamily="34" charset="0"/>
                <a:ea typeface="+mn-ea"/>
                <a:cs typeface="+mn-cs"/>
              </a:rPr>
              <a:t>iRules</a:t>
            </a:r>
            <a:r>
              <a:rPr lang="en-US" sz="1200" b="0" i="0" kern="1200" dirty="0">
                <a:solidFill>
                  <a:schemeClr val="tx1"/>
                </a:solidFill>
                <a:effectLst/>
                <a:latin typeface="Arial" panose="020B0604020202020204" pitchFamily="34" charset="0"/>
                <a:ea typeface="+mn-ea"/>
                <a:cs typeface="+mn-cs"/>
              </a:rPr>
              <a:t>, </a:t>
            </a:r>
            <a:r>
              <a:rPr lang="en-US" sz="1200" b="0" i="0" kern="1200" dirty="0" err="1">
                <a:solidFill>
                  <a:schemeClr val="tx1"/>
                </a:solidFill>
                <a:effectLst/>
                <a:latin typeface="Arial" panose="020B0604020202020204" pitchFamily="34" charset="0"/>
                <a:ea typeface="+mn-ea"/>
                <a:cs typeface="+mn-cs"/>
              </a:rPr>
              <a:t>iRulesLX</a:t>
            </a:r>
            <a:r>
              <a:rPr lang="en-US" sz="1200" b="0" i="0" kern="1200" dirty="0">
                <a:solidFill>
                  <a:schemeClr val="tx1"/>
                </a:solidFill>
                <a:effectLst/>
                <a:latin typeface="Arial" panose="020B0604020202020204" pitchFamily="34" charset="0"/>
                <a:ea typeface="+mn-ea"/>
                <a:cs typeface="+mn-cs"/>
              </a:rPr>
              <a:t> for a minute</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By writing an iControl extension in JavaScript, you can create a new REST API that exposes a custom URI that you can then call in a RESTful manner.</a:t>
            </a:r>
          </a:p>
          <a:p>
            <a:endParaRPr lang="en-US" sz="1200" b="0" i="0" kern="1200" dirty="0">
              <a:solidFill>
                <a:schemeClr val="tx1"/>
              </a:solidFill>
              <a:effectLst/>
              <a:latin typeface="Arial" panose="020B0604020202020204" pitchFamily="34" charset="0"/>
              <a:ea typeface="+mn-ea"/>
              <a:cs typeface="+mn-cs"/>
            </a:endParaRPr>
          </a:p>
          <a:p>
            <a:r>
              <a:rPr lang="en-US" sz="1200" b="0" i="0" kern="1200" dirty="0">
                <a:solidFill>
                  <a:schemeClr val="tx1"/>
                </a:solidFill>
                <a:effectLst/>
                <a:latin typeface="Arial" panose="020B0604020202020204" pitchFamily="34" charset="0"/>
                <a:ea typeface="+mn-ea"/>
                <a:cs typeface="+mn-cs"/>
              </a:rPr>
              <a:t>The iControl Framework consists of the following components:</a:t>
            </a:r>
          </a:p>
          <a:p>
            <a:r>
              <a:rPr lang="en-US" sz="1200" b="0" i="1" kern="1200" dirty="0">
                <a:solidFill>
                  <a:schemeClr val="tx1"/>
                </a:solidFill>
                <a:effectLst/>
                <a:latin typeface="Arial" panose="020B0604020202020204" pitchFamily="34" charset="0"/>
                <a:ea typeface="+mn-ea"/>
                <a:cs typeface="+mn-cs"/>
              </a:rPr>
              <a:t>iControl LX (Framework)</a:t>
            </a:r>
            <a:r>
              <a:rPr lang="en-US" sz="1200" b="0" i="0" kern="1200" dirty="0">
                <a:solidFill>
                  <a:schemeClr val="tx1"/>
                </a:solidFill>
                <a:effectLst/>
                <a:latin typeface="Arial" panose="020B0604020202020204" pitchFamily="34" charset="0"/>
                <a:ea typeface="+mn-ea"/>
                <a:cs typeface="+mn-cs"/>
              </a:rPr>
              <a:t> - The base layer of the iControl architecture managing access to API components.</a:t>
            </a:r>
          </a:p>
          <a:p>
            <a:r>
              <a:rPr lang="en-US" sz="1200" b="0" i="1" kern="1200" dirty="0">
                <a:solidFill>
                  <a:schemeClr val="tx1"/>
                </a:solidFill>
                <a:effectLst/>
                <a:latin typeface="Arial" panose="020B0604020202020204" pitchFamily="34" charset="0"/>
                <a:ea typeface="+mn-ea"/>
                <a:cs typeface="+mn-cs"/>
              </a:rPr>
              <a:t>iControl REST</a:t>
            </a:r>
            <a:r>
              <a:rPr lang="en-US" sz="1200" b="0" i="0" kern="1200" dirty="0">
                <a:solidFill>
                  <a:schemeClr val="tx1"/>
                </a:solidFill>
                <a:effectLst/>
                <a:latin typeface="Arial" panose="020B0604020202020204" pitchFamily="34" charset="0"/>
                <a:ea typeface="+mn-ea"/>
                <a:cs typeface="+mn-cs"/>
              </a:rPr>
              <a:t> - The BIG-IP/ </a:t>
            </a:r>
            <a:r>
              <a:rPr lang="en-US" sz="1200" b="0" i="0" u="none" strike="noStrike" kern="1200" dirty="0">
                <a:solidFill>
                  <a:schemeClr val="tx1"/>
                </a:solidFill>
                <a:effectLst/>
                <a:latin typeface="Arial" panose="020B0604020202020204" pitchFamily="34" charset="0"/>
                <a:ea typeface="+mn-ea"/>
                <a:cs typeface="+mn-cs"/>
                <a:hlinkClick r:id="rId3"/>
              </a:rPr>
              <a:t>iControl REST</a:t>
            </a:r>
            <a:r>
              <a:rPr lang="en-US" sz="1200" b="0" i="0" kern="1200" dirty="0">
                <a:solidFill>
                  <a:schemeClr val="tx1"/>
                </a:solidFill>
                <a:effectLst/>
                <a:latin typeface="Arial" panose="020B0604020202020204" pitchFamily="34" charset="0"/>
                <a:ea typeface="+mn-ea"/>
                <a:cs typeface="+mn-cs"/>
              </a:rPr>
              <a:t> control plane APIs.</a:t>
            </a:r>
          </a:p>
          <a:p>
            <a:r>
              <a:rPr lang="en-US" sz="1200" b="0" i="1" kern="1200" dirty="0">
                <a:solidFill>
                  <a:schemeClr val="tx1"/>
                </a:solidFill>
                <a:effectLst/>
                <a:latin typeface="Arial" panose="020B0604020202020204" pitchFamily="34" charset="0"/>
                <a:ea typeface="+mn-ea"/>
                <a:cs typeface="+mn-cs"/>
              </a:rPr>
              <a:t>iControl LX Extensions</a:t>
            </a:r>
            <a:r>
              <a:rPr lang="en-US" sz="1200" b="0" i="0" kern="1200" dirty="0">
                <a:solidFill>
                  <a:schemeClr val="tx1"/>
                </a:solidFill>
                <a:effectLst/>
                <a:latin typeface="Arial" panose="020B0604020202020204" pitchFamily="34" charset="0"/>
                <a:ea typeface="+mn-ea"/>
                <a:cs typeface="+mn-cs"/>
              </a:rPr>
              <a:t> - The extensibility layer for creating extensions to produce custom APIs on the BIG-IP and </a:t>
            </a:r>
            <a:r>
              <a:rPr lang="en-US" sz="1200" b="0" i="0" kern="1200" dirty="0" err="1">
                <a:solidFill>
                  <a:schemeClr val="tx1"/>
                </a:solidFill>
                <a:effectLst/>
                <a:latin typeface="Arial" panose="020B0604020202020204" pitchFamily="34" charset="0"/>
                <a:ea typeface="+mn-ea"/>
                <a:cs typeface="+mn-cs"/>
              </a:rPr>
              <a:t>iWorkflow</a:t>
            </a:r>
            <a:r>
              <a:rPr lang="en-US" sz="1200" b="0" i="0" kern="1200" dirty="0">
                <a:solidFill>
                  <a:schemeClr val="tx1"/>
                </a:solidFill>
                <a:effectLst/>
                <a:latin typeface="Arial" panose="020B0604020202020204" pitchFamily="34" charset="0"/>
                <a:ea typeface="+mn-ea"/>
                <a:cs typeface="+mn-cs"/>
              </a:rPr>
              <a:t>.</a:t>
            </a:r>
          </a:p>
          <a:p>
            <a:r>
              <a:rPr lang="en-US" sz="1200" b="0" i="1" kern="1200" dirty="0">
                <a:solidFill>
                  <a:schemeClr val="tx1"/>
                </a:solidFill>
                <a:effectLst/>
                <a:latin typeface="Arial" panose="020B0604020202020204" pitchFamily="34" charset="0"/>
                <a:ea typeface="+mn-ea"/>
                <a:cs typeface="+mn-cs"/>
              </a:rPr>
              <a:t>Extensions</a:t>
            </a:r>
            <a:r>
              <a:rPr lang="en-US" sz="1200" b="0" i="0" kern="1200" dirty="0">
                <a:solidFill>
                  <a:schemeClr val="tx1"/>
                </a:solidFill>
                <a:effectLst/>
                <a:latin typeface="Arial" panose="020B0604020202020204" pitchFamily="34" charset="0"/>
                <a:ea typeface="+mn-ea"/>
                <a:cs typeface="+mn-cs"/>
              </a:rPr>
              <a:t> - F5 and end user developed API extensions.</a:t>
            </a:r>
          </a:p>
          <a:p>
            <a:endParaRPr lang="en-US" dirty="0"/>
          </a:p>
        </p:txBody>
      </p:sp>
      <p:sp>
        <p:nvSpPr>
          <p:cNvPr id="4" name="Slide Number Placeholder 3"/>
          <p:cNvSpPr>
            <a:spLocks noGrp="1"/>
          </p:cNvSpPr>
          <p:nvPr>
            <p:ph type="sldNum" sz="quarter" idx="10"/>
          </p:nvPr>
        </p:nvSpPr>
        <p:spPr/>
        <p:txBody>
          <a:bodyPr/>
          <a:lstStyle/>
          <a:p>
            <a:fld id="{62F5A3B1-585F-DC47-8D16-22546E643F5C}" type="slidenum">
              <a:rPr lang="en-US" smtClean="0"/>
              <a:t>4</a:t>
            </a:fld>
            <a:endParaRPr lang="en-US"/>
          </a:p>
        </p:txBody>
      </p:sp>
    </p:spTree>
    <p:extLst>
      <p:ext uri="{BB962C8B-B14F-4D97-AF65-F5344CB8AC3E}">
        <p14:creationId xmlns:p14="http://schemas.microsoft.com/office/powerpoint/2010/main" val="566125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allows for out-of-band customizations to the control plane just as </a:t>
            </a:r>
            <a:r>
              <a:rPr lang="en-US" sz="1200" b="0" i="0" kern="1200" dirty="0" err="1">
                <a:solidFill>
                  <a:schemeClr val="tx1"/>
                </a:solidFill>
                <a:effectLst/>
                <a:latin typeface="Arial" panose="020B0604020202020204" pitchFamily="34" charset="0"/>
                <a:ea typeface="+mn-ea"/>
                <a:cs typeface="+mn-cs"/>
              </a:rPr>
              <a:t>iRules</a:t>
            </a:r>
            <a:r>
              <a:rPr lang="en-US" sz="1200" b="0" i="0" kern="1200" dirty="0">
                <a:solidFill>
                  <a:schemeClr val="tx1"/>
                </a:solidFill>
                <a:effectLst/>
                <a:latin typeface="Arial" panose="020B0604020202020204" pitchFamily="34" charset="0"/>
                <a:ea typeface="+mn-ea"/>
                <a:cs typeface="+mn-cs"/>
              </a:rPr>
              <a:t> did for the data plane. It enables you to build custom extensions to address unique customer requirements including dynamic VIP fetching, automated provisioning, HA pairing, and much more.</a:t>
            </a:r>
          </a:p>
          <a:p>
            <a:r>
              <a:rPr lang="en-US" sz="1200" b="0" i="0" kern="1200" dirty="0">
                <a:solidFill>
                  <a:schemeClr val="tx1"/>
                </a:solidFill>
                <a:effectLst/>
                <a:latin typeface="Arial" panose="020B0604020202020204" pitchFamily="34" charset="0"/>
                <a:ea typeface="+mn-ea"/>
                <a:cs typeface="+mn-cs"/>
              </a:rPr>
              <a:t> </a:t>
            </a:r>
          </a:p>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is now GA running on </a:t>
            </a:r>
            <a:r>
              <a:rPr lang="en-US" sz="1200" b="0" i="0" kern="1200" dirty="0" err="1">
                <a:solidFill>
                  <a:schemeClr val="tx1"/>
                </a:solidFill>
                <a:effectLst/>
                <a:latin typeface="Arial" panose="020B0604020202020204" pitchFamily="34" charset="0"/>
                <a:ea typeface="+mn-ea"/>
                <a:cs typeface="+mn-cs"/>
              </a:rPr>
              <a:t>iWorkflow</a:t>
            </a:r>
            <a:r>
              <a:rPr lang="en-US" sz="1200" b="0" i="0" kern="1200" dirty="0">
                <a:solidFill>
                  <a:schemeClr val="tx1"/>
                </a:solidFill>
                <a:effectLst/>
                <a:latin typeface="Arial" panose="020B0604020202020204" pitchFamily="34" charset="0"/>
                <a:ea typeface="+mn-ea"/>
                <a:cs typeface="+mn-cs"/>
              </a:rPr>
              <a:t> 2.3 and BIG-IP 13.1 (Evergreen) coming later this year.</a:t>
            </a:r>
          </a:p>
          <a:p>
            <a:r>
              <a:rPr lang="en-US" sz="1200" b="0" i="0" kern="1200" dirty="0">
                <a:solidFill>
                  <a:schemeClr val="tx1"/>
                </a:solidFill>
                <a:effectLst/>
                <a:latin typeface="Arial" panose="020B0604020202020204" pitchFamily="34" charset="0"/>
                <a:ea typeface="+mn-ea"/>
                <a:cs typeface="+mn-cs"/>
              </a:rPr>
              <a:t> </a:t>
            </a:r>
          </a:p>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provides the foundation for F5’s programmable extensibility layer, enabling users to extend and create fundamentally new platform capabilities. It enables you to run </a:t>
            </a:r>
            <a:r>
              <a:rPr lang="en-US" sz="1200" b="0" i="0" kern="1200" dirty="0" err="1">
                <a:solidFill>
                  <a:schemeClr val="tx1"/>
                </a:solidFill>
                <a:effectLst/>
                <a:latin typeface="Arial" panose="020B0604020202020204" pitchFamily="34" charset="0"/>
                <a:ea typeface="+mn-ea"/>
                <a:cs typeface="+mn-cs"/>
              </a:rPr>
              <a:t>Node.js</a:t>
            </a:r>
            <a:r>
              <a:rPr lang="en-US" sz="1200" b="0" i="0" kern="1200" dirty="0">
                <a:solidFill>
                  <a:schemeClr val="tx1"/>
                </a:solidFill>
                <a:effectLst/>
                <a:latin typeface="Arial" panose="020B0604020202020204" pitchFamily="34" charset="0"/>
                <a:ea typeface="+mn-ea"/>
                <a:cs typeface="+mn-cs"/>
              </a:rPr>
              <a:t> “extensions” on BIG-IP and </a:t>
            </a:r>
            <a:r>
              <a:rPr lang="en-US" sz="1200" b="0" i="0" kern="1200" dirty="0" err="1">
                <a:solidFill>
                  <a:schemeClr val="tx1"/>
                </a:solidFill>
                <a:effectLst/>
                <a:latin typeface="Arial" panose="020B0604020202020204" pitchFamily="34" charset="0"/>
                <a:ea typeface="+mn-ea"/>
                <a:cs typeface="+mn-cs"/>
              </a:rPr>
              <a:t>iWorkflow</a:t>
            </a:r>
            <a:r>
              <a:rPr lang="en-US" sz="1200" b="0" i="0" kern="1200" dirty="0">
                <a:solidFill>
                  <a:schemeClr val="tx1"/>
                </a:solidFill>
                <a:effectLst/>
                <a:latin typeface="Arial" panose="020B0604020202020204" pitchFamily="34" charset="0"/>
                <a:ea typeface="+mn-ea"/>
                <a:cs typeface="+mn-cs"/>
              </a:rPr>
              <a:t> which enable custom behaviors at new </a:t>
            </a:r>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REST API endpoints. These extensions can be initiated and controlled by calling their new REST API endpoints.</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34158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allows for out-of-band customizations to the control plane just as </a:t>
            </a:r>
            <a:r>
              <a:rPr lang="en-US" sz="1200" b="0" i="0" kern="1200" dirty="0" err="1">
                <a:solidFill>
                  <a:schemeClr val="tx1"/>
                </a:solidFill>
                <a:effectLst/>
                <a:latin typeface="Arial" panose="020B0604020202020204" pitchFamily="34" charset="0"/>
                <a:ea typeface="+mn-ea"/>
                <a:cs typeface="+mn-cs"/>
              </a:rPr>
              <a:t>iRules</a:t>
            </a:r>
            <a:r>
              <a:rPr lang="en-US" sz="1200" b="0" i="0" kern="1200" dirty="0">
                <a:solidFill>
                  <a:schemeClr val="tx1"/>
                </a:solidFill>
                <a:effectLst/>
                <a:latin typeface="Arial" panose="020B0604020202020204" pitchFamily="34" charset="0"/>
                <a:ea typeface="+mn-ea"/>
                <a:cs typeface="+mn-cs"/>
              </a:rPr>
              <a:t> did for the data plane. It enables you to build custom extensions to address unique customer requirements including dynamic VIP fetching, automated provisioning, HA pairing, and much more.</a:t>
            </a:r>
          </a:p>
          <a:p>
            <a:r>
              <a:rPr lang="en-US" sz="1200" b="0" i="0" kern="1200" dirty="0">
                <a:solidFill>
                  <a:schemeClr val="tx1"/>
                </a:solidFill>
                <a:effectLst/>
                <a:latin typeface="Arial" panose="020B0604020202020204" pitchFamily="34" charset="0"/>
                <a:ea typeface="+mn-ea"/>
                <a:cs typeface="+mn-cs"/>
              </a:rPr>
              <a:t> </a:t>
            </a:r>
          </a:p>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is now GA running on </a:t>
            </a:r>
            <a:r>
              <a:rPr lang="en-US" sz="1200" b="0" i="0" kern="1200" dirty="0" err="1">
                <a:solidFill>
                  <a:schemeClr val="tx1"/>
                </a:solidFill>
                <a:effectLst/>
                <a:latin typeface="Arial" panose="020B0604020202020204" pitchFamily="34" charset="0"/>
                <a:ea typeface="+mn-ea"/>
                <a:cs typeface="+mn-cs"/>
              </a:rPr>
              <a:t>iWorkflow</a:t>
            </a:r>
            <a:r>
              <a:rPr lang="en-US" sz="1200" b="0" i="0" kern="1200" dirty="0">
                <a:solidFill>
                  <a:schemeClr val="tx1"/>
                </a:solidFill>
                <a:effectLst/>
                <a:latin typeface="Arial" panose="020B0604020202020204" pitchFamily="34" charset="0"/>
                <a:ea typeface="+mn-ea"/>
                <a:cs typeface="+mn-cs"/>
              </a:rPr>
              <a:t> 2.3 and BIG-IP 13.1 (Evergreen) coming later this year.</a:t>
            </a:r>
          </a:p>
          <a:p>
            <a:r>
              <a:rPr lang="en-US" sz="1200" b="0" i="0" kern="1200" dirty="0">
                <a:solidFill>
                  <a:schemeClr val="tx1"/>
                </a:solidFill>
                <a:effectLst/>
                <a:latin typeface="Arial" panose="020B0604020202020204" pitchFamily="34" charset="0"/>
                <a:ea typeface="+mn-ea"/>
                <a:cs typeface="+mn-cs"/>
              </a:rPr>
              <a:t> </a:t>
            </a:r>
          </a:p>
          <a:p>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LX provides the foundation for F5’s programmable extensibility layer, enabling users to extend and create fundamentally new platform capabilities. It enables you to run </a:t>
            </a:r>
            <a:r>
              <a:rPr lang="en-US" sz="1200" b="0" i="0" kern="1200" dirty="0" err="1">
                <a:solidFill>
                  <a:schemeClr val="tx1"/>
                </a:solidFill>
                <a:effectLst/>
                <a:latin typeface="Arial" panose="020B0604020202020204" pitchFamily="34" charset="0"/>
                <a:ea typeface="+mn-ea"/>
                <a:cs typeface="+mn-cs"/>
              </a:rPr>
              <a:t>Node.js</a:t>
            </a:r>
            <a:r>
              <a:rPr lang="en-US" sz="1200" b="0" i="0" kern="1200" dirty="0">
                <a:solidFill>
                  <a:schemeClr val="tx1"/>
                </a:solidFill>
                <a:effectLst/>
                <a:latin typeface="Arial" panose="020B0604020202020204" pitchFamily="34" charset="0"/>
                <a:ea typeface="+mn-ea"/>
                <a:cs typeface="+mn-cs"/>
              </a:rPr>
              <a:t> “extensions” on BIG-IP and </a:t>
            </a:r>
            <a:r>
              <a:rPr lang="en-US" sz="1200" b="0" i="0" kern="1200" dirty="0" err="1">
                <a:solidFill>
                  <a:schemeClr val="tx1"/>
                </a:solidFill>
                <a:effectLst/>
                <a:latin typeface="Arial" panose="020B0604020202020204" pitchFamily="34" charset="0"/>
                <a:ea typeface="+mn-ea"/>
                <a:cs typeface="+mn-cs"/>
              </a:rPr>
              <a:t>iWorkflow</a:t>
            </a:r>
            <a:r>
              <a:rPr lang="en-US" sz="1200" b="0" i="0" kern="1200" dirty="0">
                <a:solidFill>
                  <a:schemeClr val="tx1"/>
                </a:solidFill>
                <a:effectLst/>
                <a:latin typeface="Arial" panose="020B0604020202020204" pitchFamily="34" charset="0"/>
                <a:ea typeface="+mn-ea"/>
                <a:cs typeface="+mn-cs"/>
              </a:rPr>
              <a:t> which enable custom behaviors at new </a:t>
            </a:r>
            <a:r>
              <a:rPr lang="en-US" sz="1200" b="0" i="0" kern="1200" dirty="0" err="1">
                <a:solidFill>
                  <a:schemeClr val="tx1"/>
                </a:solidFill>
                <a:effectLst/>
                <a:latin typeface="Arial" panose="020B0604020202020204" pitchFamily="34" charset="0"/>
                <a:ea typeface="+mn-ea"/>
                <a:cs typeface="+mn-cs"/>
              </a:rPr>
              <a:t>iControl</a:t>
            </a:r>
            <a:r>
              <a:rPr lang="en-US" sz="1200" b="0" i="0" kern="1200" dirty="0">
                <a:solidFill>
                  <a:schemeClr val="tx1"/>
                </a:solidFill>
                <a:effectLst/>
                <a:latin typeface="Arial" panose="020B0604020202020204" pitchFamily="34" charset="0"/>
                <a:ea typeface="+mn-ea"/>
                <a:cs typeface="+mn-cs"/>
              </a:rPr>
              <a:t> REST API endpoints. These extensions can be initiated and controlled by calling their new REST API endpoints.</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6</a:t>
            </a:fld>
            <a:endParaRPr lang="en-US" dirty="0"/>
          </a:p>
        </p:txBody>
      </p:sp>
    </p:spTree>
    <p:extLst>
      <p:ext uri="{BB962C8B-B14F-4D97-AF65-F5344CB8AC3E}">
        <p14:creationId xmlns:p14="http://schemas.microsoft.com/office/powerpoint/2010/main" val="1143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 </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Clone the repo locally if you want or browse along on </a:t>
            </a:r>
            <a:r>
              <a:rPr lang="en-US" dirty="0" err="1"/>
              <a:t>github</a:t>
            </a:r>
            <a:r>
              <a:rPr lang="en-US" dirty="0"/>
              <a:t>.</a:t>
            </a:r>
          </a:p>
          <a:p>
            <a:endParaRPr lang="en-US" dirty="0"/>
          </a:p>
          <a:p>
            <a:endParaRPr lang="en-US" dirty="0"/>
          </a:p>
          <a:p>
            <a:r>
              <a:rPr lang="en-US" dirty="0"/>
              <a:t>It should take 4-5 min for the deployment to boot. </a:t>
            </a:r>
          </a:p>
          <a:p>
            <a:endParaRPr lang="en-US" dirty="0"/>
          </a:p>
          <a:p>
            <a:r>
              <a:rPr lang="en-US" dirty="0"/>
              <a:t>Tools:</a:t>
            </a:r>
          </a:p>
          <a:p>
            <a:pPr marL="228600" indent="-228600">
              <a:buAutoNum type="arabicPeriod"/>
            </a:pPr>
            <a:r>
              <a:rPr lang="en-US" dirty="0"/>
              <a:t>Standard Putty/WinSCP</a:t>
            </a:r>
          </a:p>
          <a:p>
            <a:pPr marL="228600" indent="-228600">
              <a:buAutoNum type="arabicPeriod"/>
            </a:pPr>
            <a:r>
              <a:rPr lang="en-US" dirty="0"/>
              <a:t>Postman</a:t>
            </a:r>
          </a:p>
          <a:p>
            <a:pPr marL="228600" indent="-228600">
              <a:buAutoNum type="arabicPeriod"/>
            </a:pPr>
            <a:r>
              <a:rPr lang="en-US" dirty="0"/>
              <a:t>Visual Studio Code</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8</a:t>
            </a:fld>
            <a:endParaRPr lang="en-US" dirty="0"/>
          </a:p>
        </p:txBody>
      </p:sp>
    </p:spTree>
    <p:extLst>
      <p:ext uri="{BB962C8B-B14F-4D97-AF65-F5344CB8AC3E}">
        <p14:creationId xmlns:p14="http://schemas.microsoft.com/office/powerpoint/2010/main" val="196017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way we can cover JS in any detail</a:t>
            </a:r>
          </a:p>
          <a:p>
            <a:endParaRPr lang="en-US" dirty="0"/>
          </a:p>
          <a:p>
            <a:r>
              <a:rPr lang="en-US" dirty="0"/>
              <a:t>Goal of this session is not to become a JS/node expert. The goal is familiarity with </a:t>
            </a:r>
            <a:r>
              <a:rPr lang="en-US" dirty="0" err="1"/>
              <a:t>iCLX</a:t>
            </a:r>
            <a:r>
              <a:rPr lang="en-US" dirty="0"/>
              <a:t> workers, get you dangerous enough to write your own, with some reference/examples</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10</a:t>
            </a:fld>
            <a:endParaRPr lang="en-US" dirty="0"/>
          </a:p>
        </p:txBody>
      </p:sp>
    </p:spTree>
    <p:extLst>
      <p:ext uri="{BB962C8B-B14F-4D97-AF65-F5344CB8AC3E}">
        <p14:creationId xmlns:p14="http://schemas.microsoft.com/office/powerpoint/2010/main" val="3830191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7272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5 Penultimate Slide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9662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4C70298-50DF-0A43-84DF-3D4FC6ADDE57}"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2AAAF-4EF3-7849-ADD6-D2D1F5E1CBB5}" type="slidenum">
              <a:rPr lang="en-US" smtClean="0"/>
              <a:t>‹#›</a:t>
            </a:fld>
            <a:endParaRPr lang="en-US"/>
          </a:p>
        </p:txBody>
      </p:sp>
    </p:spTree>
    <p:extLst>
      <p:ext uri="{BB962C8B-B14F-4D97-AF65-F5344CB8AC3E}">
        <p14:creationId xmlns:p14="http://schemas.microsoft.com/office/powerpoint/2010/main" val="548491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5" name="Group 84"/>
          <p:cNvGrpSpPr/>
          <p:nvPr userDrawn="1"/>
        </p:nvGrpSpPr>
        <p:grpSpPr bwMode="gray">
          <a:xfrm>
            <a:off x="10864360" y="295324"/>
            <a:ext cx="899465" cy="899466"/>
            <a:chOff x="4889592" y="1624851"/>
            <a:chExt cx="2408138" cy="2408141"/>
          </a:xfrm>
        </p:grpSpPr>
        <p:sp>
          <p:nvSpPr>
            <p:cNvPr id="86" name="Freeform 85"/>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8" name="Picture 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9" name="Group 4"/>
          <p:cNvGrpSpPr>
            <a:grpSpLocks noChangeAspect="1"/>
          </p:cNvGrpSpPr>
          <p:nvPr userDrawn="1"/>
        </p:nvGrpSpPr>
        <p:grpSpPr bwMode="auto">
          <a:xfrm>
            <a:off x="7315200" y="4343400"/>
            <a:ext cx="4391883" cy="2190750"/>
            <a:chOff x="289" y="536"/>
            <a:chExt cx="1692" cy="844"/>
          </a:xfrm>
          <a:solidFill>
            <a:srgbClr val="FFFFFF">
              <a:alpha val="29000"/>
            </a:srgbClr>
          </a:solidFill>
        </p:grpSpPr>
        <p:sp>
          <p:nvSpPr>
            <p:cNvPr id="90" name="Freeform 5"/>
            <p:cNvSpPr>
              <a:spLocks/>
            </p:cNvSpPr>
            <p:nvPr/>
          </p:nvSpPr>
          <p:spPr bwMode="auto">
            <a:xfrm>
              <a:off x="289" y="540"/>
              <a:ext cx="767" cy="830"/>
            </a:xfrm>
            <a:custGeom>
              <a:avLst/>
              <a:gdLst>
                <a:gd name="T0" fmla="*/ 705 w 1404"/>
                <a:gd name="T1" fmla="*/ 951 h 1518"/>
                <a:gd name="T2" fmla="*/ 1092 w 1404"/>
                <a:gd name="T3" fmla="*/ 951 h 1518"/>
                <a:gd name="T4" fmla="*/ 1092 w 1404"/>
                <a:gd name="T5" fmla="*/ 1127 h 1518"/>
                <a:gd name="T6" fmla="*/ 780 w 1404"/>
                <a:gd name="T7" fmla="*/ 1239 h 1518"/>
                <a:gd name="T8" fmla="*/ 320 w 1404"/>
                <a:gd name="T9" fmla="*/ 758 h 1518"/>
                <a:gd name="T10" fmla="*/ 780 w 1404"/>
                <a:gd name="T11" fmla="*/ 276 h 1518"/>
                <a:gd name="T12" fmla="*/ 1127 w 1404"/>
                <a:gd name="T13" fmla="*/ 468 h 1518"/>
                <a:gd name="T14" fmla="*/ 1386 w 1404"/>
                <a:gd name="T15" fmla="*/ 327 h 1518"/>
                <a:gd name="T16" fmla="*/ 780 w 1404"/>
                <a:gd name="T17" fmla="*/ 0 h 1518"/>
                <a:gd name="T18" fmla="*/ 0 w 1404"/>
                <a:gd name="T19" fmla="*/ 758 h 1518"/>
                <a:gd name="T20" fmla="*/ 780 w 1404"/>
                <a:gd name="T21" fmla="*/ 1518 h 1518"/>
                <a:gd name="T22" fmla="*/ 1404 w 1404"/>
                <a:gd name="T23" fmla="*/ 1241 h 1518"/>
                <a:gd name="T24" fmla="*/ 1404 w 1404"/>
                <a:gd name="T25" fmla="*/ 679 h 1518"/>
                <a:gd name="T26" fmla="*/ 705 w 1404"/>
                <a:gd name="T27" fmla="*/ 679 h 1518"/>
                <a:gd name="T28" fmla="*/ 705 w 1404"/>
                <a:gd name="T29" fmla="*/ 9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8">
                  <a:moveTo>
                    <a:pt x="705" y="951"/>
                  </a:moveTo>
                  <a:cubicBezTo>
                    <a:pt x="1092" y="951"/>
                    <a:pt x="1092" y="951"/>
                    <a:pt x="1092" y="951"/>
                  </a:cubicBezTo>
                  <a:cubicBezTo>
                    <a:pt x="1092" y="1127"/>
                    <a:pt x="1092" y="1127"/>
                    <a:pt x="1092" y="1127"/>
                  </a:cubicBezTo>
                  <a:cubicBezTo>
                    <a:pt x="1033" y="1182"/>
                    <a:pt x="909" y="1239"/>
                    <a:pt x="780" y="1239"/>
                  </a:cubicBezTo>
                  <a:cubicBezTo>
                    <a:pt x="514" y="1239"/>
                    <a:pt x="320" y="1035"/>
                    <a:pt x="320" y="758"/>
                  </a:cubicBezTo>
                  <a:cubicBezTo>
                    <a:pt x="320" y="481"/>
                    <a:pt x="514" y="276"/>
                    <a:pt x="780" y="276"/>
                  </a:cubicBezTo>
                  <a:cubicBezTo>
                    <a:pt x="936" y="276"/>
                    <a:pt x="1061" y="364"/>
                    <a:pt x="1127" y="468"/>
                  </a:cubicBezTo>
                  <a:cubicBezTo>
                    <a:pt x="1386" y="327"/>
                    <a:pt x="1386" y="327"/>
                    <a:pt x="1386" y="327"/>
                  </a:cubicBezTo>
                  <a:cubicBezTo>
                    <a:pt x="1276" y="153"/>
                    <a:pt x="1085" y="0"/>
                    <a:pt x="780" y="0"/>
                  </a:cubicBezTo>
                  <a:cubicBezTo>
                    <a:pt x="351" y="0"/>
                    <a:pt x="0" y="294"/>
                    <a:pt x="0" y="758"/>
                  </a:cubicBezTo>
                  <a:cubicBezTo>
                    <a:pt x="0" y="1219"/>
                    <a:pt x="351" y="1518"/>
                    <a:pt x="780" y="1518"/>
                  </a:cubicBezTo>
                  <a:cubicBezTo>
                    <a:pt x="1046" y="1518"/>
                    <a:pt x="1254" y="1408"/>
                    <a:pt x="1404" y="1241"/>
                  </a:cubicBezTo>
                  <a:cubicBezTo>
                    <a:pt x="1404" y="679"/>
                    <a:pt x="1404" y="679"/>
                    <a:pt x="1404" y="679"/>
                  </a:cubicBezTo>
                  <a:cubicBezTo>
                    <a:pt x="705" y="679"/>
                    <a:pt x="705" y="679"/>
                    <a:pt x="705" y="679"/>
                  </a:cubicBezTo>
                  <a:lnTo>
                    <a:pt x="705" y="9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1800"/>
                </a:spcBef>
                <a:spcAft>
                  <a:spcPts val="0"/>
                </a:spcAft>
                <a:buClrTx/>
                <a:buSzTx/>
                <a:buFontTx/>
                <a:buNone/>
                <a:tabLst>
                  <a:tab pos="279400" algn="l"/>
                </a:tabLst>
                <a:defRPr/>
              </a:pPr>
              <a:endParaRPr kumimoji="0" lang="en-US" sz="2400" b="0" i="0" u="none" strike="noStrike" kern="0" cap="none" spc="0" normalizeH="0" baseline="0" noProof="0" dirty="0">
                <a:ln>
                  <a:noFill/>
                </a:ln>
                <a:solidFill>
                  <a:srgbClr val="262626"/>
                </a:solidFill>
                <a:effectLst>
                  <a:outerShdw blurRad="38100" dist="25400" dir="2700000" rotWithShape="0">
                    <a:srgbClr val="000000">
                      <a:alpha val="0"/>
                    </a:srgbClr>
                  </a:outerShdw>
                </a:effectLst>
                <a:uLnTx/>
                <a:uFillTx/>
                <a:sym typeface="Arial"/>
              </a:endParaRPr>
            </a:p>
          </p:txBody>
        </p:sp>
        <p:sp>
          <p:nvSpPr>
            <p:cNvPr id="91" name="Freeform 6"/>
            <p:cNvSpPr>
              <a:spLocks noEditPoints="1"/>
            </p:cNvSpPr>
            <p:nvPr/>
          </p:nvSpPr>
          <p:spPr bwMode="auto">
            <a:xfrm>
              <a:off x="1140" y="536"/>
              <a:ext cx="841" cy="844"/>
            </a:xfrm>
            <a:custGeom>
              <a:avLst/>
              <a:gdLst>
                <a:gd name="T0" fmla="*/ 776 w 1540"/>
                <a:gd name="T1" fmla="*/ 3 h 1543"/>
                <a:gd name="T2" fmla="*/ 4 w 1540"/>
                <a:gd name="T3" fmla="*/ 764 h 1543"/>
                <a:gd name="T4" fmla="*/ 768 w 1540"/>
                <a:gd name="T5" fmla="*/ 1538 h 1543"/>
                <a:gd name="T6" fmla="*/ 1540 w 1540"/>
                <a:gd name="T7" fmla="*/ 773 h 1543"/>
                <a:gd name="T8" fmla="*/ 776 w 1540"/>
                <a:gd name="T9" fmla="*/ 3 h 1543"/>
                <a:gd name="T10" fmla="*/ 1313 w 1540"/>
                <a:gd name="T11" fmla="*/ 836 h 1543"/>
                <a:gd name="T12" fmla="*/ 929 w 1540"/>
                <a:gd name="T13" fmla="*/ 1221 h 1543"/>
                <a:gd name="T14" fmla="*/ 785 w 1540"/>
                <a:gd name="T15" fmla="*/ 1221 h 1543"/>
                <a:gd name="T16" fmla="*/ 754 w 1540"/>
                <a:gd name="T17" fmla="*/ 1190 h 1543"/>
                <a:gd name="T18" fmla="*/ 754 w 1540"/>
                <a:gd name="T19" fmla="*/ 1046 h 1543"/>
                <a:gd name="T20" fmla="*/ 913 w 1540"/>
                <a:gd name="T21" fmla="*/ 887 h 1543"/>
                <a:gd name="T22" fmla="*/ 304 w 1540"/>
                <a:gd name="T23" fmla="*/ 887 h 1543"/>
                <a:gd name="T24" fmla="*/ 201 w 1540"/>
                <a:gd name="T25" fmla="*/ 784 h 1543"/>
                <a:gd name="T26" fmla="*/ 201 w 1540"/>
                <a:gd name="T27" fmla="*/ 744 h 1543"/>
                <a:gd name="T28" fmla="*/ 304 w 1540"/>
                <a:gd name="T29" fmla="*/ 640 h 1543"/>
                <a:gd name="T30" fmla="*/ 913 w 1540"/>
                <a:gd name="T31" fmla="*/ 640 h 1543"/>
                <a:gd name="T32" fmla="*/ 756 w 1540"/>
                <a:gd name="T33" fmla="*/ 484 h 1543"/>
                <a:gd name="T34" fmla="*/ 756 w 1540"/>
                <a:gd name="T35" fmla="*/ 340 h 1543"/>
                <a:gd name="T36" fmla="*/ 787 w 1540"/>
                <a:gd name="T37" fmla="*/ 309 h 1543"/>
                <a:gd name="T38" fmla="*/ 931 w 1540"/>
                <a:gd name="T39" fmla="*/ 309 h 1543"/>
                <a:gd name="T40" fmla="*/ 1313 w 1540"/>
                <a:gd name="T41" fmla="*/ 691 h 1543"/>
                <a:gd name="T42" fmla="*/ 1342 w 1540"/>
                <a:gd name="T43" fmla="*/ 774 h 1543"/>
                <a:gd name="T44" fmla="*/ 1313 w 1540"/>
                <a:gd name="T45" fmla="*/ 836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3">
                  <a:moveTo>
                    <a:pt x="776" y="3"/>
                  </a:moveTo>
                  <a:cubicBezTo>
                    <a:pt x="357" y="0"/>
                    <a:pt x="8" y="333"/>
                    <a:pt x="4" y="764"/>
                  </a:cubicBezTo>
                  <a:cubicBezTo>
                    <a:pt x="0" y="1187"/>
                    <a:pt x="338" y="1534"/>
                    <a:pt x="768" y="1538"/>
                  </a:cubicBezTo>
                  <a:cubicBezTo>
                    <a:pt x="1188" y="1543"/>
                    <a:pt x="1534" y="1200"/>
                    <a:pt x="1540" y="773"/>
                  </a:cubicBezTo>
                  <a:cubicBezTo>
                    <a:pt x="1539" y="353"/>
                    <a:pt x="1205" y="6"/>
                    <a:pt x="776" y="3"/>
                  </a:cubicBezTo>
                  <a:close/>
                  <a:moveTo>
                    <a:pt x="1313" y="836"/>
                  </a:moveTo>
                  <a:cubicBezTo>
                    <a:pt x="929" y="1221"/>
                    <a:pt x="929" y="1221"/>
                    <a:pt x="929" y="1221"/>
                  </a:cubicBezTo>
                  <a:cubicBezTo>
                    <a:pt x="889" y="1260"/>
                    <a:pt x="824" y="1260"/>
                    <a:pt x="785" y="1221"/>
                  </a:cubicBezTo>
                  <a:cubicBezTo>
                    <a:pt x="754" y="1190"/>
                    <a:pt x="754" y="1190"/>
                    <a:pt x="754" y="1190"/>
                  </a:cubicBezTo>
                  <a:cubicBezTo>
                    <a:pt x="715" y="1151"/>
                    <a:pt x="715" y="1086"/>
                    <a:pt x="754" y="1046"/>
                  </a:cubicBezTo>
                  <a:cubicBezTo>
                    <a:pt x="913" y="887"/>
                    <a:pt x="913" y="887"/>
                    <a:pt x="913" y="887"/>
                  </a:cubicBezTo>
                  <a:cubicBezTo>
                    <a:pt x="304" y="887"/>
                    <a:pt x="304" y="887"/>
                    <a:pt x="304" y="887"/>
                  </a:cubicBezTo>
                  <a:cubicBezTo>
                    <a:pt x="247" y="887"/>
                    <a:pt x="201" y="841"/>
                    <a:pt x="201" y="784"/>
                  </a:cubicBezTo>
                  <a:cubicBezTo>
                    <a:pt x="201" y="744"/>
                    <a:pt x="201" y="744"/>
                    <a:pt x="201" y="744"/>
                  </a:cubicBezTo>
                  <a:cubicBezTo>
                    <a:pt x="201" y="687"/>
                    <a:pt x="247" y="640"/>
                    <a:pt x="304" y="640"/>
                  </a:cubicBezTo>
                  <a:cubicBezTo>
                    <a:pt x="913" y="640"/>
                    <a:pt x="913" y="640"/>
                    <a:pt x="913" y="640"/>
                  </a:cubicBezTo>
                  <a:cubicBezTo>
                    <a:pt x="756" y="484"/>
                    <a:pt x="756" y="484"/>
                    <a:pt x="756" y="484"/>
                  </a:cubicBezTo>
                  <a:cubicBezTo>
                    <a:pt x="716" y="444"/>
                    <a:pt x="716" y="379"/>
                    <a:pt x="756" y="340"/>
                  </a:cubicBezTo>
                  <a:cubicBezTo>
                    <a:pt x="787" y="309"/>
                    <a:pt x="787" y="309"/>
                    <a:pt x="787" y="309"/>
                  </a:cubicBezTo>
                  <a:cubicBezTo>
                    <a:pt x="826" y="269"/>
                    <a:pt x="891" y="269"/>
                    <a:pt x="931" y="309"/>
                  </a:cubicBezTo>
                  <a:cubicBezTo>
                    <a:pt x="1313" y="691"/>
                    <a:pt x="1313" y="691"/>
                    <a:pt x="1313" y="691"/>
                  </a:cubicBezTo>
                  <a:cubicBezTo>
                    <a:pt x="1336" y="714"/>
                    <a:pt x="1345" y="744"/>
                    <a:pt x="1342" y="774"/>
                  </a:cubicBezTo>
                  <a:cubicBezTo>
                    <a:pt x="1340" y="797"/>
                    <a:pt x="1331" y="819"/>
                    <a:pt x="1313" y="8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1800"/>
                </a:spcBef>
                <a:spcAft>
                  <a:spcPts val="0"/>
                </a:spcAft>
                <a:buClrTx/>
                <a:buSzTx/>
                <a:buFontTx/>
                <a:buNone/>
                <a:tabLst>
                  <a:tab pos="279400" algn="l"/>
                </a:tabLst>
                <a:defRPr/>
              </a:pPr>
              <a:endParaRPr kumimoji="0" lang="en-US" sz="2400" b="0" i="0" u="none" strike="noStrike" kern="0" cap="none" spc="0" normalizeH="0" baseline="0" noProof="0" dirty="0">
                <a:ln>
                  <a:noFill/>
                </a:ln>
                <a:solidFill>
                  <a:srgbClr val="262626"/>
                </a:solidFill>
                <a:effectLst>
                  <a:outerShdw blurRad="38100" dist="25400" dir="2700000" rotWithShape="0">
                    <a:srgbClr val="000000">
                      <a:alpha val="0"/>
                    </a:srgbClr>
                  </a:outerShdw>
                </a:effectLst>
                <a:uLnTx/>
                <a:uFillTx/>
                <a:sym typeface="Arial"/>
              </a:endParaRPr>
            </a:p>
          </p:txBody>
        </p:sp>
      </p:grpSp>
      <p:sp>
        <p:nvSpPr>
          <p:cNvPr id="94" name="TextBox 93"/>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pPr>
              <a:lnSpc>
                <a:spcPct val="90000"/>
              </a:lnSpc>
              <a:spcBef>
                <a:spcPts val="1800"/>
              </a:spcBef>
              <a:tabLst>
                <a:tab pos="279400" algn="l"/>
              </a:tabLst>
            </a:pPr>
            <a:r>
              <a:rPr lang="en-US" sz="2400" b="1" kern="0" spc="-50" dirty="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95" name="Straight Connector 9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3" name="Title 1"/>
          <p:cNvSpPr>
            <a:spLocks noGrp="1"/>
          </p:cNvSpPr>
          <p:nvPr>
            <p:ph type="title" hasCustomPrompt="1"/>
          </p:nvPr>
        </p:nvSpPr>
        <p:spPr>
          <a:xfrm>
            <a:off x="293077" y="1702001"/>
            <a:ext cx="11582400" cy="2142125"/>
          </a:xfrm>
          <a:noFill/>
        </p:spPr>
        <p:txBody>
          <a:bodyPr vert="horz" wrap="square" lIns="155448" tIns="155448" rIns="155448" bIns="155448"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6600"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p>
        </p:txBody>
      </p:sp>
      <p:sp>
        <p:nvSpPr>
          <p:cNvPr id="14" name="Text Placeholder 3"/>
          <p:cNvSpPr>
            <a:spLocks noGrp="1"/>
          </p:cNvSpPr>
          <p:nvPr>
            <p:ph type="body" sz="quarter" idx="10" hasCustomPrompt="1"/>
          </p:nvPr>
        </p:nvSpPr>
        <p:spPr>
          <a:xfrm>
            <a:off x="304800" y="4894588"/>
            <a:ext cx="8734403" cy="701731"/>
          </a:xfrm>
          <a:noFill/>
        </p:spPr>
        <p:txBody>
          <a:bodyPr vert="horz" wrap="square" lIns="155448" tIns="155448" rIns="155448" bIns="155448" rtlCol="0">
            <a:spAutoFit/>
          </a:bodyPr>
          <a:lstStyle>
            <a:lvl1pPr>
              <a:defRPr kumimoji="0" lang="en-US" sz="2800"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dirty="0"/>
              <a:t>Speaker Name, Job Title</a:t>
            </a:r>
          </a:p>
        </p:txBody>
      </p:sp>
    </p:spTree>
    <p:extLst>
      <p:ext uri="{BB962C8B-B14F-4D97-AF65-F5344CB8AC3E}">
        <p14:creationId xmlns:p14="http://schemas.microsoft.com/office/powerpoint/2010/main" val="4764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543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solidFill>
                  <a:schemeClr val="bg1"/>
                </a:soli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solidFill>
                  <a:schemeClr val="bg1"/>
                </a:soli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63231"/>
          </a:xfrm>
          <a:noFill/>
        </p:spPr>
        <p:txBody>
          <a:bodyPr wrap="square" lIns="155448" tIns="155448" rIns="155448" bIns="155448" rtlCol="0">
            <a:spAutoFit/>
          </a:bodyPr>
          <a:lstStyle>
            <a:lvl1pPr>
              <a:buFontTx/>
              <a:buNone/>
              <a:defRPr lang="en-US" sz="18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4" name="Group 4"/>
          <p:cNvGrpSpPr>
            <a:grpSpLocks noChangeAspect="1"/>
          </p:cNvGrpSpPr>
          <p:nvPr userDrawn="1"/>
        </p:nvGrpSpPr>
        <p:grpSpPr bwMode="white">
          <a:xfrm>
            <a:off x="8248650" y="6076951"/>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bwMode="white">
          <a:xfrm>
            <a:off x="5695950" y="40622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2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bwMode="white">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667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pic>
        <p:nvPicPr>
          <p:cNvPr id="8" name="Picture 7"/>
          <p:cNvPicPr>
            <a:picLocks noChangeAspect="1"/>
          </p:cNvPicPr>
          <p:nvPr userDrawn="1"/>
        </p:nvPicPr>
        <p:blipFill>
          <a:blip r:embed="rId2">
            <a:lum bright="74000"/>
          </a:blip>
          <a:stretch>
            <a:fillRect/>
          </a:stretch>
        </p:blipFill>
        <p:spPr bwMode="auto">
          <a:xfrm>
            <a:off x="0" y="484632"/>
            <a:ext cx="12192000" cy="5946832"/>
          </a:xfrm>
          <a:prstGeom prst="rect">
            <a:avLst/>
          </a:prstGeom>
        </p:spPr>
      </p:pic>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42" y="1998303"/>
            <a:ext cx="3390172" cy="2658194"/>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solidFill>
                  <a:schemeClr val="bg1"/>
                </a:soli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solidFill>
                  <a:schemeClr val="bg1"/>
                </a:soli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63231"/>
          </a:xfrm>
          <a:noFill/>
        </p:spPr>
        <p:txBody>
          <a:bodyPr wrap="square" lIns="155448" tIns="155448" rIns="155448" bIns="155448" rtlCol="0">
            <a:spAutoFit/>
          </a:bodyPr>
          <a:lstStyle>
            <a:lvl1pPr>
              <a:buFontTx/>
              <a:buNone/>
              <a:defRPr lang="en-US" sz="18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grpSp>
        <p:nvGrpSpPr>
          <p:cNvPr id="4" name="Group 4"/>
          <p:cNvGrpSpPr>
            <a:grpSpLocks noChangeAspect="1"/>
          </p:cNvGrpSpPr>
          <p:nvPr userDrawn="1"/>
        </p:nvGrpSpPr>
        <p:grpSpPr bwMode="white">
          <a:xfrm>
            <a:off x="8248650" y="6076951"/>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bwMode="white">
          <a:xfrm>
            <a:off x="5695950" y="40622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bwMode="white">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gradFill>
                  <a:gsLst>
                    <a:gs pos="0">
                      <a:srgbClr val="4D4F53"/>
                    </a:gs>
                    <a:gs pos="100000">
                      <a:srgbClr val="4D4F53"/>
                    </a:gs>
                  </a:gsLst>
                  <a:lin ang="5400000" scaled="1"/>
                </a:gradFill>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a:gradFill>
                  <a:gsLst>
                    <a:gs pos="0">
                      <a:srgbClr val="4D4F53"/>
                    </a:gs>
                    <a:gs pos="100000">
                      <a:srgbClr val="4D4F53"/>
                    </a:gs>
                  </a:gsLst>
                  <a:lin ang="5400000" scaled="1"/>
                </a:gradFill>
              </a:rPr>
              <a:pPr/>
              <a:t>‹#›</a:t>
            </a:fld>
            <a:endParaRPr dirty="0">
              <a:gradFill>
                <a:gsLst>
                  <a:gs pos="0">
                    <a:srgbClr val="4D4F53"/>
                  </a:gs>
                  <a:gs pos="100000">
                    <a:srgbClr val="4D4F53"/>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pic>
        <p:nvPicPr>
          <p:cNvPr id="8" name="Picture 7"/>
          <p:cNvPicPr>
            <a:picLocks noChangeAspect="1"/>
          </p:cNvPicPr>
          <p:nvPr userDrawn="1"/>
        </p:nvPicPr>
        <p:blipFill>
          <a:blip r:embed="rId2">
            <a:lum bright="74000"/>
          </a:blip>
          <a:stretch>
            <a:fillRect/>
          </a:stretch>
        </p:blipFill>
        <p:spPr bwMode="auto">
          <a:xfrm>
            <a:off x="0" y="484632"/>
            <a:ext cx="12192000" cy="594683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42" y="1998303"/>
            <a:ext cx="3390172" cy="265819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F5 End Slide (dark)">
    <p:spTree>
      <p:nvGrpSpPr>
        <p:cNvPr id="1" name=""/>
        <p:cNvGrpSpPr/>
        <p:nvPr/>
      </p:nvGrpSpPr>
      <p:grpSpPr>
        <a:xfrm>
          <a:off x="0" y="0"/>
          <a:ext cx="0" cy="0"/>
          <a:chOff x="0" y="0"/>
          <a:chExt cx="0" cy="0"/>
        </a:xfrm>
      </p:grpSpPr>
      <p:grpSp>
        <p:nvGrpSpPr>
          <p:cNvPr id="10" name="Group 9"/>
          <p:cNvGrpSpPr/>
          <p:nvPr userDrawn="1"/>
        </p:nvGrpSpPr>
        <p:grpSpPr bwMode="gray">
          <a:xfrm>
            <a:off x="4629083" y="1841637"/>
            <a:ext cx="2929156" cy="2929160"/>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2" name="Freeform 11"/>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rgbClr val="D6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3" name="Freeform 12"/>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D60101"/>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3"/>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sp>
        <p:nvSpPr>
          <p:cNvPr id="2" name="Title 1"/>
          <p:cNvSpPr>
            <a:spLocks noGrp="1"/>
          </p:cNvSpPr>
          <p:nvPr>
            <p:ph type="ctrTitle" hasCustomPrompt="1"/>
          </p:nvPr>
        </p:nvSpPr>
        <p:spPr bwMode="black">
          <a:xfrm>
            <a:off x="304801" y="1694066"/>
            <a:ext cx="11430000" cy="2142125"/>
          </a:xfrm>
          <a:noFill/>
        </p:spPr>
        <p:txBody>
          <a:bodyPr wrap="square" lIns="155448" tIns="155448" rIns="155448" bIns="155448" rtlCol="0" anchor="b" anchorCtr="0">
            <a:spAutoFit/>
          </a:bodyPr>
          <a:lstStyle>
            <a:lvl1pPr>
              <a:defRPr lang="en-US" sz="6598" b="1" spc="-200" dirty="0">
                <a:solidFill>
                  <a:schemeClr val="bg1"/>
                </a:soli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black">
          <a:xfrm>
            <a:off x="304801" y="4894446"/>
            <a:ext cx="11430000" cy="701731"/>
          </a:xfrm>
          <a:noFill/>
        </p:spPr>
        <p:txBody>
          <a:bodyPr wrap="square" lIns="155448" tIns="155448" rIns="155448" bIns="155448" rtlCol="0">
            <a:spAutoFit/>
          </a:bodyPr>
          <a:lstStyle>
            <a:lvl1pPr marL="0" indent="0">
              <a:buFontTx/>
              <a:buNone/>
              <a:defRPr lang="en-US" sz="2799" b="0" spc="-50" baseline="0" dirty="0">
                <a:solidFill>
                  <a:schemeClr val="bg1"/>
                </a:solidFill>
              </a:defRPr>
            </a:lvl1pPr>
          </a:lstStyle>
          <a:p>
            <a:pPr marL="0" lvl="0"/>
            <a:r>
              <a:rPr lang="en-US"/>
              <a:t>Speaker Name, Job Title</a:t>
            </a:r>
          </a:p>
        </p:txBody>
      </p:sp>
      <p:sp>
        <p:nvSpPr>
          <p:cNvPr id="12" name="Text Placeholder 11"/>
          <p:cNvSpPr>
            <a:spLocks noGrp="1"/>
          </p:cNvSpPr>
          <p:nvPr>
            <p:ph type="body" sz="quarter" idx="11" hasCustomPrompt="1"/>
          </p:nvPr>
        </p:nvSpPr>
        <p:spPr>
          <a:xfrm>
            <a:off x="304800" y="1014987"/>
            <a:ext cx="4762500" cy="563231"/>
          </a:xfrm>
          <a:noFill/>
        </p:spPr>
        <p:txBody>
          <a:bodyPr wrap="square" lIns="155448" tIns="155448" rIns="155448" bIns="155448" rtlCol="0">
            <a:spAutoFit/>
          </a:bodyPr>
          <a:lstStyle>
            <a:lvl1pPr>
              <a:buFontTx/>
              <a:buNone/>
              <a:defRPr lang="en-US" sz="1799" spc="-50" dirty="0">
                <a:gradFill>
                  <a:gsLst>
                    <a:gs pos="0">
                      <a:schemeClr val="bg1">
                        <a:alpha val="50000"/>
                      </a:schemeClr>
                    </a:gs>
                    <a:gs pos="99000">
                      <a:schemeClr val="bg1">
                        <a:alpha val="50000"/>
                      </a:schemeClr>
                    </a:gs>
                  </a:gsLst>
                  <a:lin ang="5400000" scaled="1"/>
                </a:gradFill>
              </a:defRPr>
            </a:lvl1pPr>
          </a:lstStyle>
          <a:p>
            <a:pPr lvl="0"/>
            <a:r>
              <a:rPr lang="en-US" b="1" spc="-5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a:p>
        </p:txBody>
      </p:sp>
      <p:cxnSp>
        <p:nvCxnSpPr>
          <p:cNvPr id="8" name="Straight Connector 7"/>
          <p:cNvCxnSpPr/>
          <p:nvPr userDrawn="1"/>
        </p:nvCxnSpPr>
        <p:spPr>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4800" y="4514369"/>
            <a:ext cx="4114800" cy="590931"/>
          </a:xfrm>
          <a:prstGeom prst="rect">
            <a:avLst/>
          </a:prstGeom>
          <a:noFill/>
        </p:spPr>
        <p:txBody>
          <a:bodyPr wrap="square" lIns="155408" tIns="155408" rIns="155408" bIns="155408" rtlCol="0">
            <a:spAutoFit/>
          </a:bodyPr>
          <a:lstStyle/>
          <a:p>
            <a:r>
              <a:rPr lang="en-US" sz="1799" b="1" spc="-5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grpSp>
        <p:nvGrpSpPr>
          <p:cNvPr id="4" name="Group 4"/>
          <p:cNvGrpSpPr>
            <a:grpSpLocks noChangeAspect="1"/>
          </p:cNvGrpSpPr>
          <p:nvPr userDrawn="1"/>
        </p:nvGrpSpPr>
        <p:grpSpPr bwMode="auto">
          <a:xfrm>
            <a:off x="8248651" y="6076953"/>
            <a:ext cx="3468688" cy="434975"/>
            <a:chOff x="5196" y="3828"/>
            <a:chExt cx="2185" cy="274"/>
          </a:xfrm>
        </p:grpSpPr>
        <p:sp>
          <p:nvSpPr>
            <p:cNvPr id="5" name="AutoShape 3"/>
            <p:cNvSpPr>
              <a:spLocks noChangeAspect="1" noChangeArrowheads="1" noTextEdit="1"/>
            </p:cNvSpPr>
            <p:nvPr userDrawn="1"/>
          </p:nvSpPr>
          <p:spPr bwMode="auto">
            <a:xfrm>
              <a:off x="5196" y="3829"/>
              <a:ext cx="2185" cy="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6" name="Freeform 5"/>
            <p:cNvSpPr>
              <a:spLocks/>
            </p:cNvSpPr>
            <p:nvPr userDrawn="1"/>
          </p:nvSpPr>
          <p:spPr bwMode="auto">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7" name="Freeform 6"/>
            <p:cNvSpPr>
              <a:spLocks/>
            </p:cNvSpPr>
            <p:nvPr userDrawn="1"/>
          </p:nvSpPr>
          <p:spPr bwMode="auto">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8" name="Freeform 7"/>
            <p:cNvSpPr>
              <a:spLocks/>
            </p:cNvSpPr>
            <p:nvPr userDrawn="1"/>
          </p:nvSpPr>
          <p:spPr bwMode="auto">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9" name="Freeform 8"/>
            <p:cNvSpPr>
              <a:spLocks/>
            </p:cNvSpPr>
            <p:nvPr userDrawn="1"/>
          </p:nvSpPr>
          <p:spPr bwMode="auto">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0" name="Freeform 9"/>
            <p:cNvSpPr>
              <a:spLocks noEditPoints="1"/>
            </p:cNvSpPr>
            <p:nvPr userDrawn="1"/>
          </p:nvSpPr>
          <p:spPr bwMode="auto">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1" name="Freeform 10"/>
            <p:cNvSpPr>
              <a:spLocks/>
            </p:cNvSpPr>
            <p:nvPr userDrawn="1"/>
          </p:nvSpPr>
          <p:spPr bwMode="auto">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2" name="Freeform 11"/>
            <p:cNvSpPr>
              <a:spLocks/>
            </p:cNvSpPr>
            <p:nvPr userDrawn="1"/>
          </p:nvSpPr>
          <p:spPr bwMode="auto">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3" name="Freeform 12"/>
            <p:cNvSpPr>
              <a:spLocks noEditPoints="1"/>
            </p:cNvSpPr>
            <p:nvPr userDrawn="1"/>
          </p:nvSpPr>
          <p:spPr bwMode="auto">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4" name="Freeform 13"/>
            <p:cNvSpPr>
              <a:spLocks noEditPoints="1"/>
            </p:cNvSpPr>
            <p:nvPr userDrawn="1"/>
          </p:nvSpPr>
          <p:spPr bwMode="auto">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5" name="Freeform 14"/>
            <p:cNvSpPr>
              <a:spLocks noEditPoints="1"/>
            </p:cNvSpPr>
            <p:nvPr userDrawn="1"/>
          </p:nvSpPr>
          <p:spPr bwMode="auto">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6" name="Freeform 15"/>
            <p:cNvSpPr>
              <a:spLocks/>
            </p:cNvSpPr>
            <p:nvPr userDrawn="1"/>
          </p:nvSpPr>
          <p:spPr bwMode="auto">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7" name="Freeform 16"/>
            <p:cNvSpPr>
              <a:spLocks noEditPoints="1"/>
            </p:cNvSpPr>
            <p:nvPr userDrawn="1"/>
          </p:nvSpPr>
          <p:spPr bwMode="auto">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8" name="Freeform 17"/>
            <p:cNvSpPr>
              <a:spLocks/>
            </p:cNvSpPr>
            <p:nvPr userDrawn="1"/>
          </p:nvSpPr>
          <p:spPr bwMode="auto">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9" name="Freeform 18"/>
            <p:cNvSpPr>
              <a:spLocks noEditPoints="1"/>
            </p:cNvSpPr>
            <p:nvPr userDrawn="1"/>
          </p:nvSpPr>
          <p:spPr bwMode="auto">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0" name="Freeform 19"/>
            <p:cNvSpPr>
              <a:spLocks/>
            </p:cNvSpPr>
            <p:nvPr userDrawn="1"/>
          </p:nvSpPr>
          <p:spPr bwMode="auto">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1" name="Freeform 20"/>
            <p:cNvSpPr>
              <a:spLocks/>
            </p:cNvSpPr>
            <p:nvPr userDrawn="1"/>
          </p:nvSpPr>
          <p:spPr bwMode="auto">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2" name="Freeform 21"/>
            <p:cNvSpPr>
              <a:spLocks/>
            </p:cNvSpPr>
            <p:nvPr userDrawn="1"/>
          </p:nvSpPr>
          <p:spPr bwMode="auto">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3" name="Freeform 22"/>
            <p:cNvSpPr>
              <a:spLocks noEditPoints="1"/>
            </p:cNvSpPr>
            <p:nvPr userDrawn="1"/>
          </p:nvSpPr>
          <p:spPr bwMode="auto">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4" name="Oval 23"/>
            <p:cNvSpPr>
              <a:spLocks noChangeArrowheads="1"/>
            </p:cNvSpPr>
            <p:nvPr userDrawn="1"/>
          </p:nvSpPr>
          <p:spPr bwMode="auto">
            <a:xfrm>
              <a:off x="7288" y="3900"/>
              <a:ext cx="9" cy="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5" name="Freeform 24"/>
            <p:cNvSpPr>
              <a:spLocks/>
            </p:cNvSpPr>
            <p:nvPr userDrawn="1"/>
          </p:nvSpPr>
          <p:spPr bwMode="auto">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6" name="Freeform 25"/>
            <p:cNvSpPr>
              <a:spLocks/>
            </p:cNvSpPr>
            <p:nvPr userDrawn="1"/>
          </p:nvSpPr>
          <p:spPr bwMode="auto">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7" name="Freeform 26"/>
            <p:cNvSpPr>
              <a:spLocks noEditPoints="1"/>
            </p:cNvSpPr>
            <p:nvPr userDrawn="1"/>
          </p:nvSpPr>
          <p:spPr bwMode="auto">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8" name="Freeform 27"/>
            <p:cNvSpPr>
              <a:spLocks noEditPoints="1"/>
            </p:cNvSpPr>
            <p:nvPr userDrawn="1"/>
          </p:nvSpPr>
          <p:spPr bwMode="auto">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9" name="Freeform 28"/>
            <p:cNvSpPr>
              <a:spLocks/>
            </p:cNvSpPr>
            <p:nvPr userDrawn="1"/>
          </p:nvSpPr>
          <p:spPr bwMode="auto">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0" name="Freeform 29"/>
            <p:cNvSpPr>
              <a:spLocks/>
            </p:cNvSpPr>
            <p:nvPr userDrawn="1"/>
          </p:nvSpPr>
          <p:spPr bwMode="auto">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1" name="Freeform 30"/>
            <p:cNvSpPr>
              <a:spLocks noEditPoints="1"/>
            </p:cNvSpPr>
            <p:nvPr userDrawn="1"/>
          </p:nvSpPr>
          <p:spPr bwMode="auto">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2" name="Oval 31"/>
            <p:cNvSpPr>
              <a:spLocks noChangeArrowheads="1"/>
            </p:cNvSpPr>
            <p:nvPr userDrawn="1"/>
          </p:nvSpPr>
          <p:spPr bwMode="auto">
            <a:xfrm>
              <a:off x="7372" y="3990"/>
              <a:ext cx="9"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3" name="Freeform 32"/>
            <p:cNvSpPr>
              <a:spLocks/>
            </p:cNvSpPr>
            <p:nvPr userDrawn="1"/>
          </p:nvSpPr>
          <p:spPr bwMode="auto">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4" name="Freeform 33"/>
            <p:cNvSpPr>
              <a:spLocks noEditPoints="1"/>
            </p:cNvSpPr>
            <p:nvPr userDrawn="1"/>
          </p:nvSpPr>
          <p:spPr bwMode="auto">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5" name="Freeform 34"/>
            <p:cNvSpPr>
              <a:spLocks/>
            </p:cNvSpPr>
            <p:nvPr userDrawn="1"/>
          </p:nvSpPr>
          <p:spPr bwMode="auto">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6" name="Freeform 35"/>
            <p:cNvSpPr>
              <a:spLocks/>
            </p:cNvSpPr>
            <p:nvPr userDrawn="1"/>
          </p:nvSpPr>
          <p:spPr bwMode="auto">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7" name="Freeform 36"/>
            <p:cNvSpPr>
              <a:spLocks noEditPoints="1"/>
            </p:cNvSpPr>
            <p:nvPr userDrawn="1"/>
          </p:nvSpPr>
          <p:spPr bwMode="auto">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8" name="Oval 37"/>
            <p:cNvSpPr>
              <a:spLocks noChangeArrowheads="1"/>
            </p:cNvSpPr>
            <p:nvPr userDrawn="1"/>
          </p:nvSpPr>
          <p:spPr bwMode="auto">
            <a:xfrm>
              <a:off x="7233" y="4079"/>
              <a:ext cx="8"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304801"/>
            <a:ext cx="11582400" cy="812530"/>
          </a:xfrm>
        </p:spPr>
        <p:txBody>
          <a:bodyPr/>
          <a:lstStyle>
            <a:lvl1pPr>
              <a:defRPr sz="3599"/>
            </a:lvl1pPr>
          </a:lstStyle>
          <a:p>
            <a:r>
              <a:rPr lang="en-US"/>
              <a:t>Click to edit Master title style</a:t>
            </a:r>
          </a:p>
        </p:txBody>
      </p:sp>
      <p:sp>
        <p:nvSpPr>
          <p:cNvPr id="3" name="Footer Placeholder 2"/>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1" y="1219200"/>
            <a:ext cx="11582400" cy="5181600"/>
          </a:xfrm>
        </p:spPr>
        <p:txBody>
          <a:bodyPr/>
          <a:lstStyle>
            <a:lvl1pPr marL="466585" indent="-466585">
              <a:buClr>
                <a:schemeClr val="accent5"/>
              </a:buClr>
              <a:tabLst/>
              <a:defRPr/>
            </a:lvl1pPr>
            <a:lvl2pPr marL="466585" indent="-466585">
              <a:buClr>
                <a:schemeClr val="accent5"/>
              </a:buClr>
              <a:tabLst/>
              <a:defRPr/>
            </a:lvl2pPr>
            <a:lvl3pPr marL="466585" indent="-466585">
              <a:buClr>
                <a:schemeClr val="accent5"/>
              </a:buClr>
              <a:tabLst/>
              <a:defRPr/>
            </a:lvl3pPr>
            <a:lvl4pPr marL="466585" indent="-466585">
              <a:buClr>
                <a:schemeClr val="accent5"/>
              </a:buClr>
              <a:tabLst/>
              <a:defRPr/>
            </a:lvl4pPr>
            <a:lvl5pPr marL="466585" indent="-46658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1"/>
            <a:ext cx="11582400" cy="812530"/>
          </a:xfrm>
        </p:spPr>
        <p:txBody>
          <a:bodyPr/>
          <a:lstStyle>
            <a:lvl1pPr>
              <a:defRPr sz="3599"/>
            </a:lvl1pPr>
          </a:lstStyle>
          <a:p>
            <a:r>
              <a:rPr lang="en-US"/>
              <a:t>Click to Edit Master Title Style</a:t>
            </a:r>
          </a:p>
        </p:txBody>
      </p:sp>
      <p:sp>
        <p:nvSpPr>
          <p:cNvPr id="7"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a:gradFill>
                  <a:gsLst>
                    <a:gs pos="0">
                      <a:srgbClr val="FFFFFF">
                        <a:lumMod val="50000"/>
                      </a:srgbClr>
                    </a:gs>
                    <a:gs pos="100000">
                      <a:srgbClr val="FFFFFF">
                        <a:lumMod val="50000"/>
                      </a:srgbClr>
                    </a:gs>
                  </a:gsLst>
                  <a:lin ang="5400000" scaled="1"/>
                </a:gradFill>
              </a:rPr>
              <a:t>© 2017 F5 Networks</a:t>
            </a:r>
          </a:p>
        </p:txBody>
      </p:sp>
      <p:sp>
        <p:nvSpPr>
          <p:cNvPr id="8"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0"/>
          </p:nvPr>
        </p:nvSpPr>
        <p:spPr>
          <a:xfrm>
            <a:off x="304800" y="1219200"/>
            <a:ext cx="5715000" cy="5181600"/>
          </a:xfrm>
        </p:spPr>
        <p:txBody>
          <a:bodyPr/>
          <a:lstStyle>
            <a:lvl1pPr marL="466585" indent="-466585">
              <a:buClr>
                <a:schemeClr val="accent5"/>
              </a:buClr>
              <a:tabLst/>
              <a:defRPr/>
            </a:lvl1pPr>
            <a:lvl2pPr marL="466585" indent="-466585">
              <a:buClr>
                <a:schemeClr val="accent5"/>
              </a:buClr>
              <a:tabLst/>
              <a:defRPr/>
            </a:lvl2pPr>
            <a:lvl3pPr marL="466585" indent="-466585">
              <a:buClr>
                <a:schemeClr val="accent5"/>
              </a:buClr>
              <a:tabLst/>
              <a:defRPr/>
            </a:lvl3pPr>
            <a:lvl4pPr marL="466585" indent="-466585">
              <a:buClr>
                <a:schemeClr val="accent5"/>
              </a:buClr>
              <a:tabLst/>
              <a:defRPr/>
            </a:lvl4pPr>
            <a:lvl5pPr marL="466585" indent="-46658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1"/>
          </p:nvPr>
        </p:nvSpPr>
        <p:spPr>
          <a:xfrm>
            <a:off x="6019800" y="1219200"/>
            <a:ext cx="5867400" cy="5181600"/>
          </a:xfrm>
        </p:spPr>
        <p:txBody>
          <a:bodyPr/>
          <a:lstStyle>
            <a:lvl1pPr marL="466585" indent="-466585">
              <a:buClr>
                <a:schemeClr val="accent5"/>
              </a:buClr>
              <a:tabLst/>
              <a:defRPr/>
            </a:lvl1pPr>
            <a:lvl2pPr marL="466585" indent="-466585">
              <a:buClr>
                <a:schemeClr val="accent5"/>
              </a:buClr>
              <a:tabLst/>
              <a:defRPr/>
            </a:lvl2pPr>
            <a:lvl3pPr marL="466585" indent="-466585">
              <a:buClr>
                <a:schemeClr val="accent5"/>
              </a:buClr>
              <a:tabLst/>
              <a:defRPr/>
            </a:lvl3pPr>
            <a:lvl4pPr marL="466585" indent="-466585">
              <a:buClr>
                <a:schemeClr val="accent5"/>
              </a:buClr>
              <a:tabLst/>
              <a:defRPr/>
            </a:lvl4pPr>
            <a:lvl5pPr marL="466585" indent="-46658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5A9C-64CA-490C-B43F-CBCA9D1E82A8}"/>
              </a:ext>
            </a:extLst>
          </p:cNvPr>
          <p:cNvSpPr>
            <a:spLocks noGrp="1"/>
          </p:cNvSpPr>
          <p:nvPr>
            <p:ph type="title"/>
          </p:nvPr>
        </p:nvSpPr>
        <p:spPr>
          <a:xfrm>
            <a:off x="304801" y="304801"/>
            <a:ext cx="11582400" cy="812530"/>
          </a:xfrm>
        </p:spPr>
        <p:txBody>
          <a:bodyPr/>
          <a:lstStyle>
            <a:lvl1pPr>
              <a:defRPr sz="3599"/>
            </a:lvl1pPr>
          </a:lstStyle>
          <a:p>
            <a:r>
              <a:rPr lang="en-US"/>
              <a:t>Click to edit Master title style</a:t>
            </a:r>
          </a:p>
        </p:txBody>
      </p:sp>
      <p:sp>
        <p:nvSpPr>
          <p:cNvPr id="3" name="Footer Placeholder 2">
            <a:extLst>
              <a:ext uri="{FF2B5EF4-FFF2-40B4-BE49-F238E27FC236}">
                <a16:creationId xmlns:a16="http://schemas.microsoft.com/office/drawing/2014/main" id="{D7D8A1F0-59E0-4432-85D8-965FDF63107F}"/>
              </a:ext>
            </a:extLst>
          </p:cNvPr>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a:extLst>
              <a:ext uri="{FF2B5EF4-FFF2-40B4-BE49-F238E27FC236}">
                <a16:creationId xmlns:a16="http://schemas.microsoft.com/office/drawing/2014/main" id="{10814474-7D84-4588-B9D8-6A05A1BEE1E5}"/>
              </a:ext>
            </a:extLst>
          </p:cNvPr>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Content Placeholder 5">
            <a:extLst>
              <a:ext uri="{FF2B5EF4-FFF2-40B4-BE49-F238E27FC236}">
                <a16:creationId xmlns:a16="http://schemas.microsoft.com/office/drawing/2014/main" id="{7193E568-7407-4977-8901-94E0811FAC54}"/>
              </a:ext>
            </a:extLst>
          </p:cNvPr>
          <p:cNvSpPr>
            <a:spLocks noGrp="1"/>
          </p:cNvSpPr>
          <p:nvPr>
            <p:ph sz="quarter" idx="12"/>
          </p:nvPr>
        </p:nvSpPr>
        <p:spPr>
          <a:xfrm>
            <a:off x="304801" y="1446024"/>
            <a:ext cx="5486400" cy="2413000"/>
          </a:xfrm>
        </p:spPr>
        <p:txBody>
          <a:bodyPr/>
          <a:lstStyle>
            <a:lvl1pPr>
              <a:defRPr sz="19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24604C26-613F-44E7-B492-7F18A52E1BD7}"/>
              </a:ext>
            </a:extLst>
          </p:cNvPr>
          <p:cNvSpPr>
            <a:spLocks noGrp="1"/>
          </p:cNvSpPr>
          <p:nvPr>
            <p:ph sz="quarter" idx="13"/>
          </p:nvPr>
        </p:nvSpPr>
        <p:spPr>
          <a:xfrm>
            <a:off x="6187441" y="1446024"/>
            <a:ext cx="5486400" cy="2413000"/>
          </a:xfrm>
        </p:spPr>
        <p:txBody>
          <a:bodyPr/>
          <a:lstStyle>
            <a:lvl1pPr>
              <a:defRPr sz="19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FC4D6C67-B3E2-4BFE-8EBD-0BE80AEB594E}"/>
              </a:ext>
            </a:extLst>
          </p:cNvPr>
          <p:cNvSpPr>
            <a:spLocks noGrp="1"/>
          </p:cNvSpPr>
          <p:nvPr>
            <p:ph sz="quarter" idx="14"/>
          </p:nvPr>
        </p:nvSpPr>
        <p:spPr>
          <a:xfrm>
            <a:off x="6187441" y="3969449"/>
            <a:ext cx="5486400" cy="2413000"/>
          </a:xfrm>
        </p:spPr>
        <p:txBody>
          <a:bodyPr/>
          <a:lstStyle>
            <a:lvl1pPr>
              <a:defRPr sz="17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A9E9715F-D1E3-4A7A-B5C6-1E88F99AF0FC}"/>
              </a:ext>
            </a:extLst>
          </p:cNvPr>
          <p:cNvSpPr>
            <a:spLocks noGrp="1"/>
          </p:cNvSpPr>
          <p:nvPr>
            <p:ph sz="quarter" idx="15"/>
          </p:nvPr>
        </p:nvSpPr>
        <p:spPr>
          <a:xfrm>
            <a:off x="304801" y="3969449"/>
            <a:ext cx="5486400" cy="2413000"/>
          </a:xfrm>
        </p:spPr>
        <p:txBody>
          <a:bodyPr/>
          <a:lstStyle>
            <a:lvl1pPr>
              <a:defRPr sz="19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a:xfrm>
            <a:off x="304801" y="304801"/>
            <a:ext cx="11582400" cy="812530"/>
          </a:xfrm>
        </p:spPr>
        <p:txBody>
          <a:bodyPr/>
          <a:lstStyle>
            <a:lvl1pPr>
              <a:defRPr sz="3599"/>
            </a:lvl1pPr>
          </a:lstStyle>
          <a:p>
            <a:r>
              <a:rPr lang="en-US"/>
              <a:t>Click to edit Master title style</a:t>
            </a:r>
          </a:p>
        </p:txBody>
      </p:sp>
      <p:sp>
        <p:nvSpPr>
          <p:cNvPr id="3" name="Footer Placeholder 2"/>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304801"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a:xfrm>
            <a:off x="304801" y="304801"/>
            <a:ext cx="11582400" cy="812530"/>
          </a:xfrm>
        </p:spPr>
        <p:txBody>
          <a:bodyPr/>
          <a:lstStyle>
            <a:lvl1pPr>
              <a:defRPr sz="3599"/>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57150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304801"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1"/>
            <a:ext cx="11582400" cy="812530"/>
          </a:xfrm>
        </p:spPr>
        <p:txBody>
          <a:bodyPr/>
          <a:lstStyle>
            <a:lvl1pPr>
              <a:defRPr sz="3599"/>
            </a:lvl1pPr>
          </a:lstStyle>
          <a:p>
            <a:r>
              <a:rPr lang="en-US"/>
              <a:t>Click to Edit Master Title Style</a:t>
            </a:r>
          </a:p>
        </p:txBody>
      </p:sp>
      <p:sp>
        <p:nvSpPr>
          <p:cNvPr id="5"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a:gradFill>
                  <a:gsLst>
                    <a:gs pos="0">
                      <a:srgbClr val="FFFFFF">
                        <a:lumMod val="50000"/>
                      </a:srgbClr>
                    </a:gs>
                    <a:gs pos="100000">
                      <a:srgbClr val="FFFFFF">
                        <a:lumMod val="50000"/>
                      </a:srgbClr>
                    </a:gs>
                  </a:gsLst>
                  <a:lin ang="5400000" scaled="1"/>
                </a:gradFill>
              </a:rPr>
              <a:t>© 2017 F5 Networks</a:t>
            </a:r>
          </a:p>
        </p:txBody>
      </p:sp>
      <p:sp>
        <p:nvSpPr>
          <p:cNvPr id="6"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0"/>
            <a:ext cx="11582400" cy="1311128"/>
          </a:xfrm>
        </p:spPr>
        <p:txBody>
          <a:bodyPr/>
          <a:lstStyle>
            <a:lvl1pPr>
              <a:defRPr sz="3599"/>
            </a:lvl1pPr>
          </a:lstStyle>
          <a:p>
            <a:r>
              <a:rPr lang="en-US"/>
              <a:t>Click to edit 2-Line</a:t>
            </a:r>
            <a:br>
              <a:rPr lang="en-US"/>
            </a:br>
            <a:r>
              <a:rPr lang="en-US"/>
              <a:t>Master title style</a:t>
            </a:r>
          </a:p>
        </p:txBody>
      </p:sp>
      <p:sp>
        <p:nvSpPr>
          <p:cNvPr id="3" name="Footer Placeholder 2"/>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0"/>
            <a:ext cx="11582400" cy="1311128"/>
          </a:xfrm>
        </p:spPr>
        <p:txBody>
          <a:bodyPr/>
          <a:lstStyle>
            <a:lvl1pPr>
              <a:defRPr sz="3599"/>
            </a:lvl1pPr>
          </a:lstStyle>
          <a:p>
            <a:r>
              <a:rPr lang="en-US"/>
              <a:t>Click to edit 2-Line</a:t>
            </a:r>
            <a:br>
              <a:rPr lang="en-US"/>
            </a:br>
            <a:r>
              <a:rPr lang="en-US"/>
              <a:t>Master title style</a:t>
            </a:r>
          </a:p>
        </p:txBody>
      </p:sp>
      <p:sp>
        <p:nvSpPr>
          <p:cNvPr id="3" name="Footer Placeholder 2"/>
          <p:cNvSpPr>
            <a:spLocks noGrp="1"/>
          </p:cNvSpPr>
          <p:nvPr>
            <p:ph type="ftr" sz="quarter" idx="10"/>
          </p:nvPr>
        </p:nvSpPr>
        <p:spPr/>
        <p:txBody>
          <a:bodyPr/>
          <a:lstStyle/>
          <a:p>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828800"/>
            <a:ext cx="57150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4"/>
          </p:nvPr>
        </p:nvSpPr>
        <p:spPr>
          <a:xfrm>
            <a:off x="6019800" y="1828800"/>
            <a:ext cx="5867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Text Placeholder 3"/>
          <p:cNvSpPr>
            <a:spLocks noGrp="1"/>
          </p:cNvSpPr>
          <p:nvPr>
            <p:ph type="body" sz="quarter" idx="10" hasCustomPrompt="1"/>
          </p:nvPr>
        </p:nvSpPr>
        <p:spPr>
          <a:xfrm>
            <a:off x="1409701" y="2461074"/>
            <a:ext cx="9372600" cy="1371600"/>
          </a:xfrm>
        </p:spPr>
        <p:txBody>
          <a:bodyPr anchor="b" anchorCtr="0"/>
          <a:lstStyle>
            <a:lvl1pPr algn="ctr">
              <a:buFontTx/>
              <a:buNone/>
              <a:defRPr sz="6598"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a:t>SECTION TITLE</a:t>
            </a:r>
          </a:p>
        </p:txBody>
      </p:sp>
      <p:cxnSp>
        <p:nvCxnSpPr>
          <p:cNvPr id="5" name="Straight Connector 4"/>
          <p:cNvCxnSpPr/>
          <p:nvPr userDrawn="1"/>
        </p:nvCxnSpPr>
        <p:spPr>
          <a:xfrm>
            <a:off x="5695951" y="40622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14016"/>
            <a:ext cx="9372600" cy="1371600"/>
          </a:xfrm>
        </p:spPr>
        <p:txBody>
          <a:bodyPr/>
          <a:lstStyle>
            <a:lvl1pPr algn="ctr">
              <a:buFontTx/>
              <a:buNone/>
              <a:defRPr sz="7998" spc="-200" baseline="0"/>
            </a:lvl1pPr>
            <a:lvl2pPr>
              <a:buFontTx/>
              <a:buNone/>
              <a:defRPr/>
            </a:lvl2pPr>
            <a:lvl3pPr>
              <a:buFontTx/>
              <a:buNone/>
              <a:defRPr/>
            </a:lvl3pPr>
            <a:lvl4pPr>
              <a:buFontTx/>
              <a:buNone/>
              <a:defRPr/>
            </a:lvl4pPr>
            <a:lvl5pPr>
              <a:buFontTx/>
              <a:buNone/>
              <a:defRPr/>
            </a:lvl5pPr>
          </a:lstStyle>
          <a:p>
            <a:pPr lvl="0"/>
            <a:r>
              <a:rPr lang="en-US"/>
              <a:t>Thank You</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2"/>
            <a:ext cx="10034363" cy="978729"/>
          </a:xfrm>
          <a:noFill/>
        </p:spPr>
        <p:txBody>
          <a:bodyPr vert="horz" wrap="square" lIns="155448" tIns="155448" rIns="155448" bIns="155448" rtlCol="0" anchor="ctr" anchorCtr="0">
            <a:spAutoFit/>
          </a:bodyPr>
          <a:lstStyle>
            <a:lvl1pPr>
              <a:defRPr lang="en-US" sz="4799" spc="-200" dirty="0">
                <a:gradFill>
                  <a:gsLst>
                    <a:gs pos="0">
                      <a:schemeClr val="tx2"/>
                    </a:gs>
                    <a:gs pos="99000">
                      <a:schemeClr val="tx2"/>
                    </a:gs>
                  </a:gsLst>
                  <a:lin ang="5400000" scaled="1"/>
                </a:gradFill>
                <a:ea typeface="+mn-ea"/>
              </a:defRPr>
            </a:lvl1pPr>
          </a:lstStyle>
          <a:p>
            <a:pPr marL="290426" lvl="0" indent="-290426"/>
            <a:r>
              <a:rPr lang="en-US"/>
              <a:t>“Click to edit Master quote slide.”</a:t>
            </a:r>
          </a:p>
        </p:txBody>
      </p:sp>
      <p:sp>
        <p:nvSpPr>
          <p:cNvPr id="52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a:gradFill>
                  <a:gsLst>
                    <a:gs pos="0">
                      <a:srgbClr val="FFFFFF"/>
                    </a:gs>
                    <a:gs pos="100000">
                      <a:srgbClr val="FFFFFF"/>
                    </a:gs>
                  </a:gsLst>
                  <a:lin ang="5400000" scaled="1"/>
                </a:gradFill>
              </a:rPr>
              <a:t>© 2017 F5 Networks</a:t>
            </a:r>
          </a:p>
        </p:txBody>
      </p:sp>
      <p:sp>
        <p:nvSpPr>
          <p:cNvPr id="52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a:gradFill>
                <a:gsLst>
                  <a:gs pos="0">
                    <a:srgbClr val="FFFFFF"/>
                  </a:gs>
                  <a:gs pos="100000">
                    <a:srgbClr val="FFFFFF"/>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gradFill>
                  <a:gsLst>
                    <a:gs pos="0">
                      <a:srgbClr val="4D4F53"/>
                    </a:gs>
                    <a:gs pos="100000">
                      <a:srgbClr val="4D4F53"/>
                    </a:gs>
                  </a:gsLst>
                  <a:lin ang="5400000" scaled="1"/>
                </a:gradFill>
              </a:rPr>
              <a:t>© 2017 F5 Networks</a:t>
            </a:r>
          </a:p>
        </p:txBody>
      </p:sp>
      <p:sp>
        <p:nvSpPr>
          <p:cNvPr id="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a:gradFill>
                  <a:gsLst>
                    <a:gs pos="0">
                      <a:srgbClr val="4D4F53"/>
                    </a:gs>
                    <a:gs pos="100000">
                      <a:srgbClr val="4D4F53"/>
                    </a:gs>
                  </a:gsLst>
                  <a:lin ang="5400000" scaled="1"/>
                </a:gradFill>
              </a:rPr>
              <a:pPr/>
              <a:t>‹#›</a:t>
            </a:fld>
            <a:endParaRPr>
              <a:gradFill>
                <a:gsLst>
                  <a:gs pos="0">
                    <a:srgbClr val="4D4F53"/>
                  </a:gs>
                  <a:gs pos="100000">
                    <a:srgbClr val="4D4F53"/>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a:gradFill>
                <a:gsLst>
                  <a:gs pos="0">
                    <a:srgbClr val="FFFFFF"/>
                  </a:gs>
                  <a:gs pos="100000">
                    <a:srgbClr val="FFFFFF"/>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a:gradFill>
                  <a:gsLst>
                    <a:gs pos="0">
                      <a:srgbClr val="FFFFFF">
                        <a:lumMod val="50000"/>
                      </a:srgbClr>
                    </a:gs>
                    <a:gs pos="100000">
                      <a:srgbClr val="FFFFFF">
                        <a:lumMod val="50000"/>
                      </a:srgbClr>
                    </a:gs>
                  </a:gsLst>
                  <a:lin ang="5400000" scaled="1"/>
                </a:gradFill>
              </a:rPr>
              <a:t>© 2017 F5 Networks</a:t>
            </a:r>
          </a:p>
        </p:txBody>
      </p:sp>
      <p:sp>
        <p:nvSpPr>
          <p:cNvPr id="7"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pic>
        <p:nvPicPr>
          <p:cNvPr id="8" name="Picture 7"/>
          <p:cNvPicPr>
            <a:picLocks noChangeAspect="1"/>
          </p:cNvPicPr>
          <p:nvPr userDrawn="1"/>
        </p:nvPicPr>
        <p:blipFill>
          <a:blip r:embed="rId2">
            <a:lum bright="74000"/>
          </a:blip>
          <a:stretch>
            <a:fillRect/>
          </a:stretch>
        </p:blipFill>
        <p:spPr>
          <a:xfrm>
            <a:off x="1" y="484632"/>
            <a:ext cx="12192000" cy="594683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5 End Slide (dark)">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solidFill>
                <a:srgbClr val="4D4F53"/>
              </a:solidFill>
            </a:endParaRPr>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solidFill>
                <a:srgbClr val="4D4F53"/>
              </a:solidFill>
            </a:endParaRPr>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43" y="1998303"/>
            <a:ext cx="3390172" cy="265819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Black Notes Slide">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a:xfrm>
            <a:off x="1" y="5638800"/>
            <a:ext cx="12192000" cy="1219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2" name="Title 1"/>
          <p:cNvSpPr>
            <a:spLocks noGrp="1"/>
          </p:cNvSpPr>
          <p:nvPr>
            <p:ph type="title"/>
          </p:nvPr>
        </p:nvSpPr>
        <p:spPr/>
        <p:txBody>
          <a:bodyPr/>
          <a:lstStyle>
            <a:lvl1pPr>
              <a:defRPr>
                <a:gradFill>
                  <a:gsLst>
                    <a:gs pos="0">
                      <a:schemeClr val="bg1"/>
                    </a:gs>
                    <a:gs pos="100000">
                      <a:schemeClr val="bg1"/>
                    </a:gs>
                  </a:gsLst>
                  <a:lin ang="5400000" scaled="1"/>
                </a:gradFill>
              </a:defRPr>
            </a:lvl1pPr>
          </a:lstStyle>
          <a:p>
            <a:r>
              <a:rPr lang="en-US"/>
              <a:t>Click to edit Master title style</a:t>
            </a:r>
          </a:p>
        </p:txBody>
      </p:sp>
      <p:sp>
        <p:nvSpPr>
          <p:cNvPr id="3" name="Content Placeholder 2"/>
          <p:cNvSpPr>
            <a:spLocks noGrp="1"/>
          </p:cNvSpPr>
          <p:nvPr>
            <p:ph idx="1"/>
          </p:nvPr>
        </p:nvSpPr>
        <p:spPr/>
        <p:txBody>
          <a:bodyPr/>
          <a:lstStyle>
            <a:lvl1pPr marL="457063" indent="-457063">
              <a:buFont typeface="Arial" panose="020B0604020202020204" pitchFamily="34" charset="0"/>
              <a:buChar char="•"/>
              <a:defRPr>
                <a:gradFill>
                  <a:gsLst>
                    <a:gs pos="0">
                      <a:schemeClr val="bg1"/>
                    </a:gs>
                    <a:gs pos="100000">
                      <a:schemeClr val="bg1"/>
                    </a:gs>
                  </a:gsLst>
                  <a:lin ang="5400000" scaled="1"/>
                </a:gradFill>
              </a:defRPr>
            </a:lvl1pPr>
            <a:lvl2pPr marL="799860" indent="-342797">
              <a:buFont typeface="Arial" panose="020B0604020202020204" pitchFamily="34" charset="0"/>
              <a:buChar char="•"/>
              <a:defRPr>
                <a:gradFill>
                  <a:gsLst>
                    <a:gs pos="0">
                      <a:schemeClr val="bg1"/>
                    </a:gs>
                    <a:gs pos="100000">
                      <a:schemeClr val="bg1"/>
                    </a:gs>
                  </a:gsLst>
                  <a:lin ang="5400000" scaled="1"/>
                </a:gradFill>
              </a:defRPr>
            </a:lvl2pPr>
            <a:lvl3pPr marL="1256923" indent="-342797">
              <a:buFont typeface="Arial" panose="020B0604020202020204" pitchFamily="34" charset="0"/>
              <a:buChar char="•"/>
              <a:defRPr>
                <a:gradFill>
                  <a:gsLst>
                    <a:gs pos="0">
                      <a:schemeClr val="bg1"/>
                    </a:gs>
                    <a:gs pos="100000">
                      <a:schemeClr val="bg1"/>
                    </a:gs>
                  </a:gsLst>
                  <a:lin ang="5400000" scaled="1"/>
                </a:gradFill>
              </a:defRPr>
            </a:lvl3pPr>
            <a:lvl4pPr marL="1656853" indent="-285664">
              <a:buFont typeface="Arial" panose="020B0604020202020204" pitchFamily="34" charset="0"/>
              <a:buChar char="•"/>
              <a:defRPr>
                <a:gradFill>
                  <a:gsLst>
                    <a:gs pos="0">
                      <a:schemeClr val="bg1"/>
                    </a:gs>
                    <a:gs pos="100000">
                      <a:schemeClr val="bg1"/>
                    </a:gs>
                  </a:gsLst>
                  <a:lin ang="5400000" scaled="1"/>
                </a:gradFill>
              </a:defRPr>
            </a:lvl4pPr>
            <a:lvl5pPr marL="2113916" indent="-285664">
              <a:buFont typeface="Arial" panose="020B0604020202020204" pitchFamily="34" charset="0"/>
              <a:buChar char="•"/>
              <a:defRPr>
                <a:gradFill>
                  <a:gsLst>
                    <a:gs pos="0">
                      <a:schemeClr val="bg1"/>
                    </a:gs>
                    <a:gs pos="100000">
                      <a:schemeClr val="bg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9029700" y="5638800"/>
            <a:ext cx="2857500" cy="914400"/>
          </a:xfrm>
          <a:prstGeom prst="rect">
            <a:avLst/>
          </a:prstGeom>
          <a:noFill/>
        </p:spPr>
        <p:txBody>
          <a:bodyPr wrap="square" lIns="155408" tIns="155408" rIns="155408" bIns="155408" rtlCol="0">
            <a:noAutofit/>
          </a:bodyPr>
          <a:lstStyle/>
          <a:p>
            <a:pPr algn="r"/>
            <a:r>
              <a:rPr lang="en-US" sz="3999">
                <a:gradFill>
                  <a:gsLst>
                    <a:gs pos="0">
                      <a:srgbClr val="4D4F53"/>
                    </a:gs>
                    <a:gs pos="100000">
                      <a:srgbClr val="4D4F53"/>
                    </a:gs>
                  </a:gsLst>
                  <a:lin ang="5400000" scaled="1"/>
                </a:gradFill>
                <a:cs typeface="Arial" panose="020B0604020202020204" pitchFamily="34" charset="0"/>
              </a:rPr>
              <a:t>NEXT:</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pic>
        <p:nvPicPr>
          <p:cNvPr id="54" name="Picture 5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ctrTitle" hasCustomPrompt="1"/>
          </p:nvPr>
        </p:nvSpPr>
        <p:spPr bwMode="white">
          <a:xfrm>
            <a:off x="304801" y="1694066"/>
            <a:ext cx="11430000" cy="2142125"/>
          </a:xfrm>
          <a:noFill/>
        </p:spPr>
        <p:txBody>
          <a:bodyPr wrap="square" lIns="155448" tIns="155448" rIns="155448" bIns="155448" rtlCol="0" anchor="b" anchorCtr="0">
            <a:spAutoFit/>
          </a:bodyPr>
          <a:lstStyle>
            <a:lvl1pPr>
              <a:defRPr lang="en-US" sz="6598" b="1" spc="-200" dirty="0">
                <a:gradFill>
                  <a:gsLst>
                    <a:gs pos="100000">
                      <a:schemeClr val="bg1"/>
                    </a:gs>
                    <a:gs pos="0">
                      <a:schemeClr val="bg1"/>
                    </a:gs>
                  </a:gsLst>
                  <a:lin ang="5400000" scaled="1"/>
                </a:gra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white">
          <a:xfrm>
            <a:off x="304801" y="4894446"/>
            <a:ext cx="11430000" cy="701731"/>
          </a:xfrm>
          <a:noFill/>
        </p:spPr>
        <p:txBody>
          <a:bodyPr wrap="square" lIns="155448" tIns="155448" rIns="155448" bIns="155448" rtlCol="0">
            <a:spAutoFit/>
          </a:bodyPr>
          <a:lstStyle>
            <a:lvl1pPr marL="0" indent="0">
              <a:buFontTx/>
              <a:buNone/>
              <a:defRPr lang="en-US" sz="2799" b="0" spc="-50" baseline="0" dirty="0">
                <a:gradFill>
                  <a:gsLst>
                    <a:gs pos="100000">
                      <a:schemeClr val="bg1"/>
                    </a:gs>
                    <a:gs pos="0">
                      <a:schemeClr val="bg1"/>
                    </a:gs>
                  </a:gsLst>
                  <a:lin ang="5400000" scaled="1"/>
                </a:gradFill>
              </a:defRPr>
            </a:lvl1pPr>
          </a:lstStyle>
          <a:p>
            <a:pPr marL="0" lvl="0"/>
            <a:r>
              <a:rPr lang="en-US"/>
              <a:t>Speaker Name, Job Title</a:t>
            </a:r>
          </a:p>
        </p:txBody>
      </p:sp>
      <p:sp>
        <p:nvSpPr>
          <p:cNvPr id="12" name="Text Placeholder 11"/>
          <p:cNvSpPr>
            <a:spLocks noGrp="1"/>
          </p:cNvSpPr>
          <p:nvPr>
            <p:ph type="body" sz="quarter" idx="11" hasCustomPrompt="1"/>
          </p:nvPr>
        </p:nvSpPr>
        <p:spPr bwMode="white">
          <a:xfrm>
            <a:off x="304800" y="1014987"/>
            <a:ext cx="4762500" cy="563231"/>
          </a:xfrm>
          <a:noFill/>
        </p:spPr>
        <p:txBody>
          <a:bodyPr wrap="square" lIns="155448" tIns="155448" rIns="155448" bIns="155448" rtlCol="0">
            <a:spAutoFit/>
          </a:bodyPr>
          <a:lstStyle>
            <a:lvl1pPr>
              <a:buFontTx/>
              <a:buNone/>
              <a:defRPr lang="en-US" sz="1799" spc="-50" dirty="0">
                <a:gradFill>
                  <a:gsLst>
                    <a:gs pos="0">
                      <a:schemeClr val="bg1">
                        <a:alpha val="50000"/>
                      </a:schemeClr>
                    </a:gs>
                    <a:gs pos="99000">
                      <a:schemeClr val="bg1">
                        <a:alpha val="50000"/>
                      </a:schemeClr>
                    </a:gs>
                  </a:gsLst>
                  <a:lin ang="5400000" scaled="1"/>
                </a:gradFill>
              </a:defRPr>
            </a:lvl1pPr>
          </a:lstStyle>
          <a:p>
            <a:pPr lvl="0"/>
            <a:r>
              <a:rPr lang="en-US" b="1" spc="-5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a:p>
        </p:txBody>
      </p:sp>
      <p:sp>
        <p:nvSpPr>
          <p:cNvPr id="10" name="TextBox 9"/>
          <p:cNvSpPr txBox="1"/>
          <p:nvPr userDrawn="1"/>
        </p:nvSpPr>
        <p:spPr bwMode="white">
          <a:xfrm>
            <a:off x="304800" y="4514369"/>
            <a:ext cx="4114800" cy="590931"/>
          </a:xfrm>
          <a:prstGeom prst="rect">
            <a:avLst/>
          </a:prstGeom>
          <a:noFill/>
        </p:spPr>
        <p:txBody>
          <a:bodyPr wrap="square" lIns="155408" tIns="155408" rIns="155408" bIns="155408" rtlCol="0">
            <a:spAutoFit/>
          </a:bodyPr>
          <a:lstStyle/>
          <a:p>
            <a:r>
              <a:rPr lang="en-US" sz="1799" b="1" spc="-5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grpSp>
        <p:nvGrpSpPr>
          <p:cNvPr id="4" name="Group 4"/>
          <p:cNvGrpSpPr>
            <a:grpSpLocks noChangeAspect="1"/>
          </p:cNvGrpSpPr>
          <p:nvPr userDrawn="1"/>
        </p:nvGrpSpPr>
        <p:grpSpPr bwMode="white">
          <a:xfrm>
            <a:off x="8248651" y="6076953"/>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cxnSp>
        <p:nvCxnSpPr>
          <p:cNvPr id="49" name="Straight Connector 48"/>
          <p:cNvCxnSpPr/>
          <p:nvPr userDrawn="1"/>
        </p:nvCxnSpPr>
        <p:spPr bwMode="white">
          <a:xfrm>
            <a:off x="457200" y="4062248"/>
            <a:ext cx="800100" cy="0"/>
          </a:xfrm>
          <a:prstGeom prst="line">
            <a:avLst/>
          </a:prstGeom>
          <a:ln w="114300">
            <a:solidFill>
              <a:srgbClr val="D60101"/>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userDrawn="1"/>
        </p:nvGrpSpPr>
        <p:grpSpPr>
          <a:xfrm>
            <a:off x="10803380" y="379028"/>
            <a:ext cx="913610" cy="840498"/>
            <a:chOff x="10803380" y="379028"/>
            <a:chExt cx="913610" cy="840498"/>
          </a:xfrm>
        </p:grpSpPr>
        <p:sp>
          <p:nvSpPr>
            <p:cNvPr id="51" name="Freeform 50"/>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52" name="Freeform 51"/>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D60101"/>
            </a:solidFill>
            <a:ln>
              <a:noFill/>
            </a:ln>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53" name="Freeform 52"/>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219200"/>
            <a:ext cx="11582400" cy="5181600"/>
          </a:xfrm>
        </p:spPr>
        <p:txBody>
          <a:bodyPr/>
          <a:lstStyle>
            <a:lvl1pPr marL="466445" indent="-466445">
              <a:buClr>
                <a:schemeClr val="accent5"/>
              </a:buClr>
              <a:tabLst/>
              <a:defRPr/>
            </a:lvl1pPr>
            <a:lvl2pPr marL="466445" indent="-466445">
              <a:buClr>
                <a:schemeClr val="accent5"/>
              </a:buClr>
              <a:tabLst/>
              <a:defRPr/>
            </a:lvl2pPr>
            <a:lvl3pPr marL="466445" indent="-466445">
              <a:buClr>
                <a:schemeClr val="accent5"/>
              </a:buClr>
              <a:tabLst/>
              <a:defRPr/>
            </a:lvl3pPr>
            <a:lvl4pPr marL="466445" indent="-466445">
              <a:buClr>
                <a:schemeClr val="accent5"/>
              </a:buClr>
              <a:tabLst/>
              <a:defRPr/>
            </a:lvl4pPr>
            <a:lvl5pPr marL="466445" indent="-46644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0"/>
            <a:ext cx="11582400" cy="1310872"/>
          </a:xfrm>
        </p:spPr>
        <p:txBody>
          <a:bodyPr/>
          <a:lstStyle/>
          <a:p>
            <a:r>
              <a:rPr lang="en-US"/>
              <a:t>Click to edit 2-Line</a:t>
            </a:r>
            <a:br>
              <a:rPr lang="en-US"/>
            </a:br>
            <a:r>
              <a:rPr lang="en-US"/>
              <a:t>Master title style</a:t>
            </a:r>
          </a:p>
        </p:txBody>
      </p:sp>
      <p:sp>
        <p:nvSpPr>
          <p:cNvPr id="3" name="Footer Placeholder 2"/>
          <p:cNvSpPr>
            <a:spLocks noGrp="1"/>
          </p:cNvSpPr>
          <p:nvPr>
            <p:ph type="ftr" sz="quarter" idx="10"/>
          </p:nvPr>
        </p:nvSpPr>
        <p:spPr/>
        <p:txBody>
          <a:bodyPr/>
          <a:lstStyle/>
          <a:p>
            <a:pPr defTabSz="914126">
              <a:defRPr/>
            </a:pPr>
            <a:r>
              <a:rPr lang="en-US">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pPr defTabSz="914126">
              <a:defRPr/>
            </a:pPr>
            <a:fld id="{49DF86D6-4B9D-4B83-AF23-D696D3CD110A}" type="slidenum">
              <a:rPr lang="uk-UA" smtClean="0">
                <a:gradFill>
                  <a:gsLst>
                    <a:gs pos="0">
                      <a:srgbClr val="FFFFFF"/>
                    </a:gs>
                    <a:gs pos="100000">
                      <a:srgbClr val="FFFFFF"/>
                    </a:gs>
                  </a:gsLst>
                  <a:lin ang="5400000" scaled="1"/>
                </a:gradFill>
              </a:rPr>
              <a:pPr defTabSz="914126">
                <a:defRPr/>
              </a:pPr>
              <a:t>‹#›</a:t>
            </a:fld>
            <a:endParaRPr lang="uk-UA">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cxnSp>
        <p:nvCxnSpPr>
          <p:cNvPr id="9" name="Straight Connector 8">
            <a:extLst>
              <a:ext uri="{FF2B5EF4-FFF2-40B4-BE49-F238E27FC236}">
                <a16:creationId xmlns:a16="http://schemas.microsoft.com/office/drawing/2014/main" id="{D0CF7A6F-85A2-491B-91E3-D240F2BAF242}"/>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2">
            <a:extLst>
              <a:ext uri="{FF2B5EF4-FFF2-40B4-BE49-F238E27FC236}">
                <a16:creationId xmlns:a16="http://schemas.microsoft.com/office/drawing/2014/main" id="{3DFFA82C-C16A-4AA8-A970-557A5235C3FF}"/>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2C97BA0D-6AD3-4D01-814E-841CA9983921}"/>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8" name="Footer Placeholder 2">
            <a:extLst>
              <a:ext uri="{FF2B5EF4-FFF2-40B4-BE49-F238E27FC236}">
                <a16:creationId xmlns:a16="http://schemas.microsoft.com/office/drawing/2014/main" id="{11770162-EED1-4968-BA96-CC102ABFFC45}"/>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2">
            <a:extLst>
              <a:ext uri="{FF2B5EF4-FFF2-40B4-BE49-F238E27FC236}">
                <a16:creationId xmlns:a16="http://schemas.microsoft.com/office/drawing/2014/main" id="{3C4CBD18-9488-472D-97BC-7949074EEDA0}"/>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7" name="Footer Placeholder 2">
            <a:extLst>
              <a:ext uri="{FF2B5EF4-FFF2-40B4-BE49-F238E27FC236}">
                <a16:creationId xmlns:a16="http://schemas.microsoft.com/office/drawing/2014/main" id="{46F9D31B-65D1-4B6F-AD6B-18013966F381}"/>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a:t>Click to edit 2-Line</a:t>
            </a:r>
            <a:br>
              <a:rPr lang="en-US"/>
            </a:br>
            <a:r>
              <a:rPr lang="en-US"/>
              <a:t>Master title style</a:t>
            </a:r>
          </a:p>
        </p:txBody>
      </p:sp>
      <p:sp>
        <p:nvSpPr>
          <p:cNvPr id="3" name="Footer Placeholder 2"/>
          <p:cNvSpPr>
            <a:spLocks noGrp="1"/>
          </p:cNvSpPr>
          <p:nvPr>
            <p:ph type="ftr" sz="quarter" idx="10"/>
          </p:nvPr>
        </p:nvSpPr>
        <p:spPr/>
        <p:txBody>
          <a:body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2">
            <a:extLst>
              <a:ext uri="{FF2B5EF4-FFF2-40B4-BE49-F238E27FC236}">
                <a16:creationId xmlns:a16="http://schemas.microsoft.com/office/drawing/2014/main" id="{2AE52B61-AB26-4DD3-A0E2-4379E42D1223}"/>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a:t>Click to edit 2-Line</a:t>
            </a:r>
            <a:br>
              <a:rPr lang="en-US"/>
            </a:br>
            <a:r>
              <a:rPr lang="en-US"/>
              <a:t>Master title style</a:t>
            </a:r>
          </a:p>
        </p:txBody>
      </p:sp>
      <p:sp>
        <p:nvSpPr>
          <p:cNvPr id="3" name="Footer Placeholder 2"/>
          <p:cNvSpPr>
            <a:spLocks noGrp="1"/>
          </p:cNvSpPr>
          <p:nvPr>
            <p:ph type="ftr" sz="quarter" idx="10"/>
          </p:nvPr>
        </p:nvSpPr>
        <p:spPr/>
        <p:txBody>
          <a:body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p:cNvSpPr>
            <a:spLocks noGrp="1"/>
          </p:cNvSpPr>
          <p:nvPr>
            <p:ph type="sldNum" sz="quarter" idx="11"/>
          </p:nvPr>
        </p:nvSpPr>
        <p:spPr/>
        <p:txBody>
          <a:body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2">
            <a:extLst>
              <a:ext uri="{FF2B5EF4-FFF2-40B4-BE49-F238E27FC236}">
                <a16:creationId xmlns:a16="http://schemas.microsoft.com/office/drawing/2014/main" id="{F43D6B3B-FE41-49A7-9D52-569DB13D2DCB}"/>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a:defRPr/>
            </a:pPr>
            <a:r>
              <a:rPr lang="en-US">
                <a:gradFill>
                  <a:gsLst>
                    <a:gs pos="0">
                      <a:srgbClr val="FFFFFF"/>
                    </a:gs>
                    <a:gs pos="100000">
                      <a:srgbClr val="FFFFFF"/>
                    </a:gs>
                  </a:gsLst>
                  <a:lin ang="5400000" scaled="1"/>
                </a:gradFill>
              </a:rPr>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a:defRPr/>
            </a:pPr>
            <a:fld id="{49DF86D6-4B9D-4B83-AF23-D696D3CD110A}" type="slidenum">
              <a:rPr>
                <a:gradFill>
                  <a:gsLst>
                    <a:gs pos="0">
                      <a:srgbClr val="FFFFFF"/>
                    </a:gs>
                    <a:gs pos="100000">
                      <a:srgbClr val="FFFFFF"/>
                    </a:gs>
                  </a:gsLst>
                  <a:lin ang="5400000" scaled="1"/>
                </a:gradFill>
              </a:rPr>
              <a:pPr>
                <a:defRPr/>
              </a:pPr>
              <a:t>‹#›</a:t>
            </a:fld>
            <a:endParaRPr>
              <a:gradFill>
                <a:gsLst>
                  <a:gs pos="0">
                    <a:srgbClr val="FFFFFF"/>
                  </a:gs>
                  <a:gs pos="100000">
                    <a:srgbClr val="FFFFFF"/>
                  </a:gs>
                </a:gsLst>
                <a:lin ang="5400000" scaled="1"/>
              </a:gra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pPr>
              <a:defRPr/>
            </a:pPr>
            <a:r>
              <a:rPr lang="en-US">
                <a:gradFill>
                  <a:gsLst>
                    <a:gs pos="0">
                      <a:srgbClr val="4D4F53"/>
                    </a:gs>
                    <a:gs pos="100000">
                      <a:srgbClr val="4D4F53"/>
                    </a:gs>
                  </a:gsLst>
                  <a:lin ang="5400000" scaled="1"/>
                </a:gradFill>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pPr>
              <a:defRPr/>
            </a:pPr>
            <a:fld id="{49DF86D6-4B9D-4B83-AF23-D696D3CD110A}" type="slidenum">
              <a:rPr>
                <a:gradFill>
                  <a:gsLst>
                    <a:gs pos="0">
                      <a:srgbClr val="4D4F53"/>
                    </a:gs>
                    <a:gs pos="100000">
                      <a:srgbClr val="4D4F53"/>
                    </a:gs>
                  </a:gsLst>
                  <a:lin ang="5400000" scaled="1"/>
                </a:gradFill>
              </a:rPr>
              <a:pPr>
                <a:defRPr/>
              </a:pPr>
              <a:t>‹#›</a:t>
            </a:fld>
            <a:endParaRPr>
              <a:gradFill>
                <a:gsLst>
                  <a:gs pos="0">
                    <a:srgbClr val="4D4F53"/>
                  </a:gs>
                  <a:gs pos="100000">
                    <a:srgbClr val="4D4F53"/>
                  </a:gs>
                </a:gsLst>
                <a:lin ang="5400000" scaled="1"/>
              </a:gradFill>
            </a:endParaRPr>
          </a:p>
        </p:txBody>
      </p:sp>
      <p:sp>
        <p:nvSpPr>
          <p:cNvPr id="6" name="Footer Placeholder 2">
            <a:extLst>
              <a:ext uri="{FF2B5EF4-FFF2-40B4-BE49-F238E27FC236}">
                <a16:creationId xmlns:a16="http://schemas.microsoft.com/office/drawing/2014/main" id="{36CE33A9-8AE5-472C-BEDC-542462382A2F}"/>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4D4F53"/>
                </a:soli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a:defRPr/>
            </a:pPr>
            <a:r>
              <a:rPr lang="en-US">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a:defRPr/>
            </a:pPr>
            <a:fld id="{49DF86D6-4B9D-4B83-AF23-D696D3CD110A}" type="slidenum">
              <a:rPr>
                <a:gradFill>
                  <a:gsLst>
                    <a:gs pos="0">
                      <a:srgbClr val="FFFFFF"/>
                    </a:gs>
                    <a:gs pos="100000">
                      <a:srgbClr val="FFFFFF"/>
                    </a:gs>
                  </a:gsLst>
                  <a:lin ang="5400000" scaled="1"/>
                </a:gradFill>
              </a:rPr>
              <a:pPr>
                <a:defRPr/>
              </a:pPr>
              <a:t>‹#›</a:t>
            </a:fld>
            <a:endParaRPr>
              <a:gradFill>
                <a:gsLst>
                  <a:gs pos="0">
                    <a:srgbClr val="FFFFFF"/>
                  </a:gs>
                  <a:gs pos="100000">
                    <a:srgbClr val="FFFFFF"/>
                  </a:gs>
                </a:gsLst>
                <a:lin ang="5400000" scaled="1"/>
              </a:gradFill>
            </a:endParaRPr>
          </a:p>
        </p:txBody>
      </p:sp>
      <p:sp>
        <p:nvSpPr>
          <p:cNvPr id="6" name="Footer Placeholder 2">
            <a:extLst>
              <a:ext uri="{FF2B5EF4-FFF2-40B4-BE49-F238E27FC236}">
                <a16:creationId xmlns:a16="http://schemas.microsoft.com/office/drawing/2014/main" id="{AE3CA872-20EB-43E3-93D2-E979ED8390C2}"/>
              </a:ext>
            </a:extLst>
          </p:cNvPr>
          <p:cNvSpPr txBox="1">
            <a:spLocks/>
          </p:cNvSpPr>
          <p:nvPr userDrawn="1"/>
        </p:nvSpPr>
        <p:spPr>
          <a:xfrm>
            <a:off x="4038600" y="6475843"/>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gs>
                    <a:gs pos="100000">
                      <a:schemeClr val="bg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gradFill>
                  <a:gsLst>
                    <a:gs pos="0">
                      <a:srgbClr val="FFFFFF"/>
                    </a:gs>
                    <a:gs pos="100000">
                      <a:srgbClr val="FFFFFF"/>
                    </a:gs>
                  </a:gsLst>
                  <a:lin ang="5400000" scaled="1"/>
                </a:gradFill>
              </a:rPr>
              <a:t>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gradFill>
                <a:gsLst>
                  <a:gs pos="0">
                    <a:srgbClr val="FFFFFF">
                      <a:lumMod val="50000"/>
                    </a:srgbClr>
                  </a:gs>
                  <a:gs pos="100000">
                    <a:srgbClr val="FFFFFF">
                      <a:lumMod val="50000"/>
                    </a:srgbClr>
                  </a:gs>
                </a:gsLst>
                <a:lin ang="5400000" scaled="1"/>
              </a:gradFill>
            </a:endParaRPr>
          </a:p>
        </p:txBody>
      </p:sp>
      <p:sp>
        <p:nvSpPr>
          <p:cNvPr id="4" name="Slide Number Placeholder 3"/>
          <p:cNvSpPr>
            <a:spLocks noGrp="1"/>
          </p:cNvSpPr>
          <p:nvPr>
            <p:ph type="sldNum" sz="quarter" idx="11"/>
          </p:nvPr>
        </p:nvSpPr>
        <p:spPr/>
        <p:txBody>
          <a:bodyPr/>
          <a:lstStyle/>
          <a:p>
            <a:fld id="{8F6365BE-5978-0944-9B0D-DF5E67671209}"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lt1" tx1="dk1" bg2="lt2" tx2="dk2" accent1="accent1" accent2="accent2" accent3="accent3" accent4="accent4" accent5="accent5" accent6="accent6" hlink="hlink" folHlink="folHlink"/>
  <p:sldLayoutIdLst>
    <p:sldLayoutId id="2147483775" r:id="rId1"/>
    <p:sldLayoutId id="2147483813" r:id="rId2"/>
    <p:sldLayoutId id="2147483740" r:id="rId3"/>
    <p:sldLayoutId id="2147483814" r:id="rId4"/>
    <p:sldLayoutId id="2147483815" r:id="rId5"/>
    <p:sldLayoutId id="2147483739" r:id="rId6"/>
    <p:sldLayoutId id="2147483816" r:id="rId7"/>
    <p:sldLayoutId id="2147483817" r:id="rId8"/>
    <p:sldLayoutId id="2147483749" r:id="rId9"/>
    <p:sldLayoutId id="2147483818" r:id="rId10"/>
    <p:sldLayoutId id="2147483752" r:id="rId11"/>
    <p:sldLayoutId id="2147483754" r:id="rId12"/>
    <p:sldLayoutId id="2147483759" r:id="rId13"/>
    <p:sldLayoutId id="2147483760" r:id="rId14"/>
    <p:sldLayoutId id="2147483771" r:id="rId15"/>
    <p:sldLayoutId id="2147483837" r:id="rId16"/>
    <p:sldLayoutId id="2147483838" r:id="rId17"/>
    <p:sldLayoutId id="2147483891" r:id="rId18"/>
    <p:sldLayoutId id="214748389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125866530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801"/>
            <a:ext cx="11582400" cy="812530"/>
          </a:xfrm>
          <a:prstGeom prst="rect">
            <a:avLst/>
          </a:prstGeom>
        </p:spPr>
        <p:txBody>
          <a:bodyPr vert="horz" lIns="155448" tIns="155448" rIns="155448" bIns="155448" rtlCol="0" anchor="t" anchorCtr="0">
            <a:spAutoFit/>
          </a:bodyPr>
          <a:lstStyle/>
          <a:p>
            <a:pPr lvl="0"/>
            <a:r>
              <a:rPr lang="en-US"/>
              <a:t>Click to edit Master title style</a:t>
            </a:r>
          </a:p>
        </p:txBody>
      </p:sp>
      <p:sp>
        <p:nvSpPr>
          <p:cNvPr id="3" name="Text Placeholder 2"/>
          <p:cNvSpPr>
            <a:spLocks noGrp="1"/>
          </p:cNvSpPr>
          <p:nvPr>
            <p:ph type="body" idx="1"/>
          </p:nvPr>
        </p:nvSpPr>
        <p:spPr>
          <a:xfrm>
            <a:off x="304801" y="1219202"/>
            <a:ext cx="11582400" cy="5333999"/>
          </a:xfrm>
          <a:prstGeom prst="rect">
            <a:avLst/>
          </a:prstGeom>
        </p:spPr>
        <p:txBody>
          <a:bodyPr vert="horz" lIns="155448" tIns="155448" rIns="155448" bIns="155448" rtlCol="0">
            <a:noAutofit/>
          </a:bodyPr>
          <a:lstStyle/>
          <a:p>
            <a:pPr marL="457063" lvl="0" indent="-457063">
              <a:buClr>
                <a:schemeClr val="accent5"/>
              </a:buClr>
              <a:buFont typeface="Arial" charset="0"/>
            </a:pPr>
            <a:r>
              <a:rPr lang="en-US"/>
              <a:t>Click to edit Master text styles</a:t>
            </a:r>
          </a:p>
          <a:p>
            <a:pPr marL="457063" lvl="1" indent="-457063">
              <a:buClr>
                <a:schemeClr val="accent5"/>
              </a:buClr>
              <a:buFont typeface="Arial" charset="0"/>
            </a:pPr>
            <a:r>
              <a:rPr lang="en-US"/>
              <a:t>Second level</a:t>
            </a:r>
          </a:p>
          <a:p>
            <a:pPr marL="457063" lvl="2" indent="-457063">
              <a:buClr>
                <a:schemeClr val="accent5"/>
              </a:buClr>
              <a:buFont typeface="Arial" charset="0"/>
            </a:pPr>
            <a:r>
              <a:rPr lang="en-US"/>
              <a:t>Third level</a:t>
            </a:r>
          </a:p>
          <a:p>
            <a:pPr marL="457063" lvl="3" indent="-457063">
              <a:buClr>
                <a:schemeClr val="accent5"/>
              </a:buClr>
              <a:buFont typeface="Arial" charset="0"/>
            </a:pPr>
            <a:r>
              <a:rPr lang="en-US"/>
              <a:t>Fourth level</a:t>
            </a:r>
          </a:p>
          <a:p>
            <a:pPr marL="457063" lvl="4" indent="-457063">
              <a:buClr>
                <a:schemeClr val="accent5"/>
              </a:buClr>
              <a:buFont typeface="Arial" charset="0"/>
            </a:pPr>
            <a:r>
              <a:rPr lang="en-US"/>
              <a:t>Fifth level</a:t>
            </a:r>
          </a:p>
        </p:txBody>
      </p:sp>
      <p:sp>
        <p:nvSpPr>
          <p:cNvPr id="6"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a:gradFill>
                  <a:gsLst>
                    <a:gs pos="0">
                      <a:srgbClr val="FFFFFF">
                        <a:lumMod val="50000"/>
                      </a:srgbClr>
                    </a:gs>
                    <a:gs pos="100000">
                      <a:srgbClr val="FFFFFF">
                        <a:lumMod val="50000"/>
                      </a:srgbClr>
                    </a:gs>
                  </a:gsLst>
                  <a:lin ang="5400000" scaled="1"/>
                </a:gradFill>
              </a:rPr>
              <a:t>© 2017 F5 Networks</a:t>
            </a:r>
          </a:p>
        </p:txBody>
      </p:sp>
      <p:sp>
        <p:nvSpPr>
          <p:cNvPr id="7"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a:gradFill>
                  <a:gsLst>
                    <a:gs pos="0">
                      <a:srgbClr val="FFFFFF">
                        <a:lumMod val="50000"/>
                      </a:srgbClr>
                    </a:gs>
                    <a:gs pos="100000">
                      <a:srgbClr val="FFFFFF">
                        <a:lumMod val="50000"/>
                      </a:srgbClr>
                    </a:gs>
                  </a:gsLst>
                  <a:lin ang="5400000" scaled="1"/>
                </a:gradFill>
              </a:rPr>
              <a:pPr/>
              <a:t>‹#›</a:t>
            </a:fld>
            <a:endParaRPr>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168716502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Lst>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hf hdr="0" dt="0"/>
  <p:txStyles>
    <p:titleStyle>
      <a:lvl1pPr algn="l" defTabSz="914126" rtl="0" eaLnBrk="1" latinLnBrk="0" hangingPunct="1">
        <a:lnSpc>
          <a:spcPct val="90000"/>
        </a:lnSpc>
        <a:spcBef>
          <a:spcPct val="0"/>
        </a:spcBef>
        <a:buNone/>
        <a:defRPr lang="en-US" sz="3599" b="1" kern="1200" dirty="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p:titleStyle>
    <p:bodyStyle>
      <a:lvl1pPr marL="0" indent="0" algn="l" defTabSz="914126" rtl="0" eaLnBrk="1" latinLnBrk="0" hangingPunct="1">
        <a:lnSpc>
          <a:spcPct val="90000"/>
        </a:lnSpc>
        <a:spcBef>
          <a:spcPts val="1000"/>
        </a:spcBef>
        <a:buFont typeface="Arial" charset="0"/>
        <a:buChar char="•"/>
        <a:defRPr lang="en-US" sz="3199"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126" rtl="0" eaLnBrk="1" latinLnBrk="0" hangingPunct="1">
        <a:lnSpc>
          <a:spcPct val="90000"/>
        </a:lnSpc>
        <a:spcBef>
          <a:spcPts val="500"/>
        </a:spcBef>
        <a:buFont typeface="Arial" charset="0"/>
        <a:buChar char="•"/>
        <a:defRPr lang="en-US" sz="2399"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126" rtl="0" eaLnBrk="1" latinLnBrk="0" hangingPunct="1">
        <a:lnSpc>
          <a:spcPct val="90000"/>
        </a:lnSpc>
        <a:spcBef>
          <a:spcPts val="500"/>
        </a:spcBef>
        <a:buFont typeface="Arial" charset="0"/>
        <a:buChar char="•"/>
        <a:defRPr lang="en-US" sz="1999"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126" rtl="0" eaLnBrk="1" latinLnBrk="0" hangingPunct="1">
        <a:lnSpc>
          <a:spcPct val="90000"/>
        </a:lnSpc>
        <a:spcBef>
          <a:spcPts val="500"/>
        </a:spcBef>
        <a:buFont typeface="Arial" charset="0"/>
        <a:buChar char="•"/>
        <a:defRPr lang="en-US" sz="1799"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126" rtl="0" eaLnBrk="1" latinLnBrk="0" hangingPunct="1">
        <a:lnSpc>
          <a:spcPct val="90000"/>
        </a:lnSpc>
        <a:spcBef>
          <a:spcPts val="500"/>
        </a:spcBef>
        <a:buFont typeface="Arial" charset="0"/>
        <a:buChar char="•"/>
        <a:defRPr lang="en-US" sz="1799"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a:defRPr/>
            </a:pPr>
            <a:r>
              <a:rPr lang="en-US">
                <a:gradFill>
                  <a:gsLst>
                    <a:gs pos="0">
                      <a:srgbClr val="FFFFFF">
                        <a:lumMod val="50000"/>
                      </a:srgbClr>
                    </a:gs>
                    <a:gs pos="100000">
                      <a:srgbClr val="FFFFFF">
                        <a:lumMod val="50000"/>
                      </a:srgbClr>
                    </a:gs>
                  </a:gsLst>
                  <a:lin ang="5400000" scaled="1"/>
                </a:gradFill>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a:defRPr/>
            </a:pPr>
            <a:fld id="{49DF86D6-4B9D-4B83-AF23-D696D3CD110A}" type="slidenum">
              <a:rPr>
                <a:gradFill>
                  <a:gsLst>
                    <a:gs pos="0">
                      <a:srgbClr val="FFFFFF">
                        <a:lumMod val="50000"/>
                      </a:srgbClr>
                    </a:gs>
                    <a:gs pos="100000">
                      <a:srgbClr val="FFFFFF">
                        <a:lumMod val="50000"/>
                      </a:srgbClr>
                    </a:gs>
                  </a:gsLst>
                  <a:lin ang="5400000" scaled="1"/>
                </a:gradFill>
              </a:rPr>
              <a:pPr>
                <a:defRPr/>
              </a:pPr>
              <a:t>‹#›</a:t>
            </a:fld>
            <a:endParaRPr>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6722162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hyperlink" Target="https://repl.it/@kreynoldsf5/1-DynamiclyTyped"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docs/Web/JavaScript/Reference/Functions/get" TargetMode="Externa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tiff"/><Relationship Id="rId5" Type="http://schemas.openxmlformats.org/officeDocument/2006/relationships/hyperlink" Target="https://repl.it/@kreynoldsf5/NodeKnowsJSON" TargetMode="External"/><Relationship Id="rId4" Type="http://schemas.openxmlformats.org/officeDocument/2006/relationships/hyperlink" Target="https://repl.it/@kreynoldsf5/ObjectLiter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repl.it/@kreynoldsf5/2-CatConstructo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epl.it/@kreynoldsf5/3-CatPrototyp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repl.it/@kreynoldsf5/SimpleCallback" TargetMode="External"/><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repl.it/@kreynoldsf5/HTTPcallback" TargetMode="External"/><Relationship Id="rId4" Type="http://schemas.openxmlformats.org/officeDocument/2006/relationships/hyperlink" Target="https://repl.it/@kreynoldsf5/HTTPfai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pl.it/@kreynoldsf5/HTTPfail" TargetMode="External"/><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repl.it/@kreynoldsf5/HTTPcallbac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hyperlink" Target="https://repl.it/@kreynoldsf5/HTTPpromis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8.xml"/><Relationship Id="rId1" Type="http://schemas.openxmlformats.org/officeDocument/2006/relationships/slideLayout" Target="../slideLayouts/slideLayout76.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77" y="1702001"/>
            <a:ext cx="11582400" cy="2142125"/>
          </a:xfrm>
        </p:spPr>
        <p:txBody>
          <a:bodyPr/>
          <a:lstStyle/>
          <a:p>
            <a:r>
              <a:rPr lang="en-US" dirty="0"/>
              <a:t>Tech Day 2018: </a:t>
            </a:r>
            <a:r>
              <a:rPr lang="en-US" dirty="0" err="1"/>
              <a:t>iControlLX</a:t>
            </a:r>
            <a:r>
              <a:rPr lang="en-US" dirty="0"/>
              <a:t> Extensions Overview</a:t>
            </a:r>
          </a:p>
        </p:txBody>
      </p:sp>
      <p:sp>
        <p:nvSpPr>
          <p:cNvPr id="3" name="Text Placeholder 2"/>
          <p:cNvSpPr>
            <a:spLocks noGrp="1"/>
          </p:cNvSpPr>
          <p:nvPr>
            <p:ph type="body" sz="quarter" idx="10"/>
          </p:nvPr>
        </p:nvSpPr>
        <p:spPr>
          <a:xfrm>
            <a:off x="304800" y="4894588"/>
            <a:ext cx="11409405" cy="701731"/>
          </a:xfrm>
        </p:spPr>
        <p:txBody>
          <a:bodyPr/>
          <a:lstStyle/>
          <a:p>
            <a:pPr>
              <a:buNone/>
            </a:pPr>
            <a:r>
              <a:rPr lang="en-US" dirty="0"/>
              <a:t>Kevin Reynolds, Consultant</a:t>
            </a:r>
          </a:p>
        </p:txBody>
      </p:sp>
    </p:spTree>
    <p:extLst>
      <p:ext uri="{BB962C8B-B14F-4D97-AF65-F5344CB8AC3E}">
        <p14:creationId xmlns:p14="http://schemas.microsoft.com/office/powerpoint/2010/main" val="29469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1580B2-7416-E248-978F-F80B02563B36}"/>
              </a:ext>
            </a:extLst>
          </p:cNvPr>
          <p:cNvSpPr>
            <a:spLocks noGrp="1"/>
          </p:cNvSpPr>
          <p:nvPr>
            <p:ph type="body" sz="quarter" idx="10"/>
          </p:nvPr>
        </p:nvSpPr>
        <p:spPr/>
        <p:txBody>
          <a:bodyPr/>
          <a:lstStyle/>
          <a:p>
            <a:r>
              <a:rPr lang="en-US" dirty="0"/>
              <a:t>JavaScript/Node.js (brief) Overview </a:t>
            </a:r>
          </a:p>
        </p:txBody>
      </p:sp>
      <p:pic>
        <p:nvPicPr>
          <p:cNvPr id="3" name="Picture 2">
            <a:extLst>
              <a:ext uri="{FF2B5EF4-FFF2-40B4-BE49-F238E27FC236}">
                <a16:creationId xmlns:a16="http://schemas.microsoft.com/office/drawing/2014/main" id="{95255F7A-9F1F-F742-8DD0-EDAADBC7F5F0}"/>
              </a:ext>
            </a:extLst>
          </p:cNvPr>
          <p:cNvPicPr>
            <a:picLocks noChangeAspect="1"/>
          </p:cNvPicPr>
          <p:nvPr/>
        </p:nvPicPr>
        <p:blipFill>
          <a:blip r:embed="rId3"/>
          <a:stretch>
            <a:fillRect/>
          </a:stretch>
        </p:blipFill>
        <p:spPr>
          <a:xfrm>
            <a:off x="8307070" y="178816"/>
            <a:ext cx="3644900" cy="2235200"/>
          </a:xfrm>
          <a:prstGeom prst="rect">
            <a:avLst/>
          </a:prstGeom>
        </p:spPr>
      </p:pic>
      <p:pic>
        <p:nvPicPr>
          <p:cNvPr id="4" name="Picture 3">
            <a:extLst>
              <a:ext uri="{FF2B5EF4-FFF2-40B4-BE49-F238E27FC236}">
                <a16:creationId xmlns:a16="http://schemas.microsoft.com/office/drawing/2014/main" id="{03FC844C-526A-0E42-A4F2-63995ADE0FCD}"/>
              </a:ext>
            </a:extLst>
          </p:cNvPr>
          <p:cNvPicPr>
            <a:picLocks noChangeAspect="1"/>
          </p:cNvPicPr>
          <p:nvPr/>
        </p:nvPicPr>
        <p:blipFill>
          <a:blip r:embed="rId4"/>
          <a:stretch>
            <a:fillRect/>
          </a:stretch>
        </p:blipFill>
        <p:spPr>
          <a:xfrm>
            <a:off x="0" y="381000"/>
            <a:ext cx="3129280" cy="1564640"/>
          </a:xfrm>
          <a:prstGeom prst="rect">
            <a:avLst/>
          </a:prstGeom>
        </p:spPr>
      </p:pic>
    </p:spTree>
    <p:extLst>
      <p:ext uri="{BB962C8B-B14F-4D97-AF65-F5344CB8AC3E}">
        <p14:creationId xmlns:p14="http://schemas.microsoft.com/office/powerpoint/2010/main" val="243061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CC3A-B953-D14E-B1E4-7BBFB968370A}"/>
              </a:ext>
            </a:extLst>
          </p:cNvPr>
          <p:cNvSpPr>
            <a:spLocks noGrp="1"/>
          </p:cNvSpPr>
          <p:nvPr>
            <p:ph type="title"/>
          </p:nvPr>
        </p:nvSpPr>
        <p:spPr/>
        <p:txBody>
          <a:bodyPr/>
          <a:lstStyle/>
          <a:p>
            <a:r>
              <a:rPr lang="en-US" dirty="0" err="1"/>
              <a:t>Javascript</a:t>
            </a:r>
            <a:r>
              <a:rPr lang="en-US" dirty="0"/>
              <a:t> “Simple Types”</a:t>
            </a:r>
          </a:p>
        </p:txBody>
      </p:sp>
      <p:sp>
        <p:nvSpPr>
          <p:cNvPr id="3" name="Footer Placeholder 2">
            <a:extLst>
              <a:ext uri="{FF2B5EF4-FFF2-40B4-BE49-F238E27FC236}">
                <a16:creationId xmlns:a16="http://schemas.microsoft.com/office/drawing/2014/main" id="{25FDE290-6966-BC41-8D1C-06E03926F595}"/>
              </a:ext>
            </a:extLst>
          </p:cNvPr>
          <p:cNvSpPr>
            <a:spLocks noGrp="1"/>
          </p:cNvSpPr>
          <p:nvPr>
            <p:ph type="ftr" sz="quarter" idx="3"/>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23DED84F-9BD9-0448-95EF-BDE8F826929B}"/>
              </a:ext>
            </a:extLst>
          </p:cNvPr>
          <p:cNvSpPr>
            <a:spLocks noGrp="1"/>
          </p:cNvSpPr>
          <p:nvPr>
            <p:ph type="sldNum" sz="quarter" idx="4"/>
          </p:nvPr>
        </p:nvSpPr>
        <p:spPr/>
        <p:txBody>
          <a:bodyPr/>
          <a:lstStyle/>
          <a:p>
            <a:fld id="{49DF86D6-4B9D-4B83-AF23-D696D3CD110A}" type="slidenum">
              <a:rPr lang="en-US" smtClean="0"/>
              <a:pPr/>
              <a:t>11</a:t>
            </a:fld>
            <a:endParaRPr lang="en-US" dirty="0"/>
          </a:p>
        </p:txBody>
      </p:sp>
      <p:sp>
        <p:nvSpPr>
          <p:cNvPr id="5" name="Text Placeholder 4">
            <a:extLst>
              <a:ext uri="{FF2B5EF4-FFF2-40B4-BE49-F238E27FC236}">
                <a16:creationId xmlns:a16="http://schemas.microsoft.com/office/drawing/2014/main" id="{601DF57A-34CC-874A-BAA9-F8895A1414AD}"/>
              </a:ext>
            </a:extLst>
          </p:cNvPr>
          <p:cNvSpPr>
            <a:spLocks noGrp="1"/>
          </p:cNvSpPr>
          <p:nvPr>
            <p:ph type="body" sz="quarter" idx="10"/>
          </p:nvPr>
        </p:nvSpPr>
        <p:spPr/>
        <p:txBody>
          <a:bodyPr/>
          <a:lstStyle/>
          <a:p>
            <a:r>
              <a:rPr lang="en-US" b="0" dirty="0"/>
              <a:t>Numbers</a:t>
            </a:r>
          </a:p>
          <a:p>
            <a:r>
              <a:rPr lang="en-US" b="0" dirty="0"/>
              <a:t>Strings</a:t>
            </a:r>
          </a:p>
          <a:p>
            <a:r>
              <a:rPr lang="en-US" b="0" dirty="0"/>
              <a:t>Booleans</a:t>
            </a:r>
          </a:p>
          <a:p>
            <a:endParaRPr lang="en-US" dirty="0"/>
          </a:p>
        </p:txBody>
      </p:sp>
      <p:sp>
        <p:nvSpPr>
          <p:cNvPr id="6" name="Text Placeholder 5">
            <a:extLst>
              <a:ext uri="{FF2B5EF4-FFF2-40B4-BE49-F238E27FC236}">
                <a16:creationId xmlns:a16="http://schemas.microsoft.com/office/drawing/2014/main" id="{58FCD9C8-5D8B-9F45-BF2C-312B524A1CDA}"/>
              </a:ext>
            </a:extLst>
          </p:cNvPr>
          <p:cNvSpPr>
            <a:spLocks noGrp="1"/>
          </p:cNvSpPr>
          <p:nvPr>
            <p:ph type="body" sz="quarter" idx="11"/>
          </p:nvPr>
        </p:nvSpPr>
        <p:spPr>
          <a:xfrm>
            <a:off x="6019800" y="1219200"/>
            <a:ext cx="5867400" cy="5181600"/>
          </a:xfrm>
        </p:spPr>
        <p:txBody>
          <a:bodyPr/>
          <a:lstStyle/>
          <a:p>
            <a:r>
              <a:rPr lang="en-US" b="0" dirty="0"/>
              <a:t>Null</a:t>
            </a:r>
          </a:p>
          <a:p>
            <a:r>
              <a:rPr lang="en-US" b="0" dirty="0"/>
              <a:t>Undefined</a:t>
            </a:r>
          </a:p>
          <a:p>
            <a:pPr marL="0" indent="0">
              <a:buNone/>
            </a:pPr>
            <a:endParaRPr lang="en-US" dirty="0"/>
          </a:p>
          <a:p>
            <a:r>
              <a:rPr lang="en-US" b="0" dirty="0"/>
              <a:t>Object</a:t>
            </a:r>
          </a:p>
          <a:p>
            <a:pPr lvl="1"/>
            <a:r>
              <a:rPr lang="en-US" dirty="0"/>
              <a:t>Function</a:t>
            </a:r>
          </a:p>
          <a:p>
            <a:pPr lvl="1"/>
            <a:r>
              <a:rPr lang="en-US" dirty="0"/>
              <a:t>Array</a:t>
            </a:r>
          </a:p>
          <a:p>
            <a:pPr lvl="1"/>
            <a:r>
              <a:rPr lang="en-US" dirty="0"/>
              <a:t>Date</a:t>
            </a:r>
          </a:p>
          <a:p>
            <a:pPr lvl="1"/>
            <a:r>
              <a:rPr lang="en-US" dirty="0" err="1"/>
              <a:t>RegExp</a:t>
            </a:r>
            <a:endParaRPr lang="en-US" dirty="0"/>
          </a:p>
          <a:p>
            <a:pPr lvl="1"/>
            <a:endParaRPr lang="en-US" dirty="0"/>
          </a:p>
          <a:p>
            <a:pPr marL="0" lvl="1" indent="0">
              <a:buNone/>
            </a:pPr>
            <a:r>
              <a:rPr lang="en-US" dirty="0">
                <a:hlinkClick r:id="rId3"/>
              </a:rPr>
              <a:t>JS is dynamically typed…</a:t>
            </a:r>
            <a:endParaRPr lang="en-US" dirty="0"/>
          </a:p>
        </p:txBody>
      </p:sp>
      <p:pic>
        <p:nvPicPr>
          <p:cNvPr id="7" name="Picture 6">
            <a:extLst>
              <a:ext uri="{FF2B5EF4-FFF2-40B4-BE49-F238E27FC236}">
                <a16:creationId xmlns:a16="http://schemas.microsoft.com/office/drawing/2014/main" id="{61685F88-8208-854F-95F2-BF75F7D37D86}"/>
              </a:ext>
            </a:extLst>
          </p:cNvPr>
          <p:cNvPicPr>
            <a:picLocks noChangeAspect="1"/>
          </p:cNvPicPr>
          <p:nvPr/>
        </p:nvPicPr>
        <p:blipFill>
          <a:blip r:embed="rId4"/>
          <a:stretch>
            <a:fillRect/>
          </a:stretch>
        </p:blipFill>
        <p:spPr>
          <a:xfrm>
            <a:off x="2098040" y="3139440"/>
            <a:ext cx="3149600" cy="3149600"/>
          </a:xfrm>
          <a:prstGeom prst="rect">
            <a:avLst/>
          </a:prstGeom>
        </p:spPr>
      </p:pic>
    </p:spTree>
    <p:extLst>
      <p:ext uri="{BB962C8B-B14F-4D97-AF65-F5344CB8AC3E}">
        <p14:creationId xmlns:p14="http://schemas.microsoft.com/office/powerpoint/2010/main" val="11522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CE5F-CED9-C742-91DA-FC52C7226E6E}"/>
              </a:ext>
            </a:extLst>
          </p:cNvPr>
          <p:cNvSpPr>
            <a:spLocks noGrp="1"/>
          </p:cNvSpPr>
          <p:nvPr>
            <p:ph type="title"/>
          </p:nvPr>
        </p:nvSpPr>
        <p:spPr/>
        <p:txBody>
          <a:bodyPr/>
          <a:lstStyle/>
          <a:p>
            <a:r>
              <a:rPr lang="en-US" dirty="0"/>
              <a:t>JavaScript Concept: Object Literal Notation</a:t>
            </a:r>
          </a:p>
        </p:txBody>
      </p:sp>
      <p:sp>
        <p:nvSpPr>
          <p:cNvPr id="3" name="Footer Placeholder 2">
            <a:extLst>
              <a:ext uri="{FF2B5EF4-FFF2-40B4-BE49-F238E27FC236}">
                <a16:creationId xmlns:a16="http://schemas.microsoft.com/office/drawing/2014/main" id="{B117034C-C610-A345-8C1A-16A30F1781ED}"/>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41582993-6C43-A24A-B8AD-BE05D27AE08E}"/>
              </a:ext>
            </a:extLst>
          </p:cNvPr>
          <p:cNvSpPr>
            <a:spLocks noGrp="1"/>
          </p:cNvSpPr>
          <p:nvPr>
            <p:ph type="sldNum" sz="quarter" idx="4"/>
          </p:nvPr>
        </p:nvSpPr>
        <p:spPr/>
        <p:txBody>
          <a:bodyPr/>
          <a:lstStyle/>
          <a:p>
            <a:fld id="{49DF86D6-4B9D-4B83-AF23-D696D3CD110A}" type="slidenum">
              <a:rPr lang="en-US" smtClean="0"/>
              <a:pPr/>
              <a:t>12</a:t>
            </a:fld>
            <a:endParaRPr lang="en-US" dirty="0"/>
          </a:p>
        </p:txBody>
      </p:sp>
      <p:sp>
        <p:nvSpPr>
          <p:cNvPr id="5" name="Text Placeholder 4">
            <a:extLst>
              <a:ext uri="{FF2B5EF4-FFF2-40B4-BE49-F238E27FC236}">
                <a16:creationId xmlns:a16="http://schemas.microsoft.com/office/drawing/2014/main" id="{3B16A525-2DC1-7148-8FE3-CAF07074154F}"/>
              </a:ext>
            </a:extLst>
          </p:cNvPr>
          <p:cNvSpPr>
            <a:spLocks noGrp="1"/>
          </p:cNvSpPr>
          <p:nvPr>
            <p:ph type="body" sz="quarter" idx="10"/>
          </p:nvPr>
        </p:nvSpPr>
        <p:spPr/>
        <p:txBody>
          <a:bodyPr/>
          <a:lstStyle/>
          <a:p>
            <a:pPr marL="0" indent="0">
              <a:buNone/>
            </a:pPr>
            <a:endParaRPr lang="en-US" b="0" dirty="0">
              <a:hlinkClick r:id="rId3"/>
            </a:endParaRPr>
          </a:p>
          <a:p>
            <a:pPr marL="0" lvl="1" indent="0">
              <a:buNone/>
            </a:pPr>
            <a:endParaRPr lang="en-US" dirty="0"/>
          </a:p>
          <a:p>
            <a:endParaRPr lang="en-US" dirty="0"/>
          </a:p>
        </p:txBody>
      </p:sp>
      <p:sp>
        <p:nvSpPr>
          <p:cNvPr id="6" name="Text Placeholder 5">
            <a:extLst>
              <a:ext uri="{FF2B5EF4-FFF2-40B4-BE49-F238E27FC236}">
                <a16:creationId xmlns:a16="http://schemas.microsoft.com/office/drawing/2014/main" id="{027D06AD-6F8E-D24E-A207-E6E9B0E37CF8}"/>
              </a:ext>
            </a:extLst>
          </p:cNvPr>
          <p:cNvSpPr>
            <a:spLocks noGrp="1"/>
          </p:cNvSpPr>
          <p:nvPr>
            <p:ph type="body" sz="quarter" idx="11"/>
          </p:nvPr>
        </p:nvSpPr>
        <p:spPr>
          <a:xfrm>
            <a:off x="777240" y="1172731"/>
            <a:ext cx="5867400" cy="5181600"/>
          </a:xfrm>
        </p:spPr>
        <p:txBody>
          <a:bodyPr/>
          <a:lstStyle/>
          <a:p>
            <a:r>
              <a:rPr lang="en-US" dirty="0"/>
              <a:t>Key Value Pairs</a:t>
            </a:r>
          </a:p>
          <a:p>
            <a:r>
              <a:rPr lang="en-US" dirty="0"/>
              <a:t>Wrapped in curly braces</a:t>
            </a:r>
          </a:p>
          <a:p>
            <a:r>
              <a:rPr lang="en-US" dirty="0"/>
              <a:t>Comma delimited</a:t>
            </a:r>
          </a:p>
          <a:p>
            <a:endParaRPr lang="en-US" dirty="0"/>
          </a:p>
          <a:p>
            <a:endParaRPr lang="en-US" dirty="0"/>
          </a:p>
          <a:p>
            <a:pPr marL="0" indent="0">
              <a:buNone/>
            </a:pPr>
            <a:r>
              <a:rPr lang="en-US" dirty="0">
                <a:hlinkClick r:id="rId4"/>
              </a:rPr>
              <a:t>Notation Example</a:t>
            </a:r>
            <a:endParaRPr lang="en-US" dirty="0"/>
          </a:p>
          <a:p>
            <a:endParaRPr lang="en-US" dirty="0"/>
          </a:p>
          <a:p>
            <a:pPr marL="0" indent="0">
              <a:buNone/>
            </a:pPr>
            <a:r>
              <a:rPr lang="en-US" dirty="0">
                <a:hlinkClick r:id="rId5"/>
              </a:rPr>
              <a:t>This looks strangely familiar…</a:t>
            </a:r>
            <a:endParaRPr lang="en-US" dirty="0"/>
          </a:p>
        </p:txBody>
      </p:sp>
      <p:pic>
        <p:nvPicPr>
          <p:cNvPr id="7" name="Picture 6">
            <a:extLst>
              <a:ext uri="{FF2B5EF4-FFF2-40B4-BE49-F238E27FC236}">
                <a16:creationId xmlns:a16="http://schemas.microsoft.com/office/drawing/2014/main" id="{1721CA5E-5328-D84D-A6F4-7F72816949F8}"/>
              </a:ext>
            </a:extLst>
          </p:cNvPr>
          <p:cNvPicPr>
            <a:picLocks noChangeAspect="1"/>
          </p:cNvPicPr>
          <p:nvPr/>
        </p:nvPicPr>
        <p:blipFill>
          <a:blip r:embed="rId6"/>
          <a:stretch>
            <a:fillRect/>
          </a:stretch>
        </p:blipFill>
        <p:spPr>
          <a:xfrm>
            <a:off x="7426960" y="941070"/>
            <a:ext cx="4064000" cy="2984500"/>
          </a:xfrm>
          <a:prstGeom prst="rect">
            <a:avLst/>
          </a:prstGeom>
        </p:spPr>
      </p:pic>
      <p:pic>
        <p:nvPicPr>
          <p:cNvPr id="9" name="Picture 8">
            <a:extLst>
              <a:ext uri="{FF2B5EF4-FFF2-40B4-BE49-F238E27FC236}">
                <a16:creationId xmlns:a16="http://schemas.microsoft.com/office/drawing/2014/main" id="{B7399B17-7B4E-4A4C-B6B9-8736510089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6360" y="3925570"/>
            <a:ext cx="3302000" cy="1422400"/>
          </a:xfrm>
          <a:prstGeom prst="rect">
            <a:avLst/>
          </a:prstGeom>
        </p:spPr>
      </p:pic>
    </p:spTree>
    <p:extLst>
      <p:ext uri="{BB962C8B-B14F-4D97-AF65-F5344CB8AC3E}">
        <p14:creationId xmlns:p14="http://schemas.microsoft.com/office/powerpoint/2010/main" val="25995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E82A-4C5B-8A48-9F88-020352CC06F0}"/>
              </a:ext>
            </a:extLst>
          </p:cNvPr>
          <p:cNvSpPr>
            <a:spLocks noGrp="1"/>
          </p:cNvSpPr>
          <p:nvPr>
            <p:ph type="title"/>
          </p:nvPr>
        </p:nvSpPr>
        <p:spPr/>
        <p:txBody>
          <a:bodyPr/>
          <a:lstStyle/>
          <a:p>
            <a:r>
              <a:rPr lang="en-US" dirty="0"/>
              <a:t>JavaScript Concept: Prototypes</a:t>
            </a:r>
          </a:p>
        </p:txBody>
      </p:sp>
      <p:sp>
        <p:nvSpPr>
          <p:cNvPr id="3" name="Footer Placeholder 2">
            <a:extLst>
              <a:ext uri="{FF2B5EF4-FFF2-40B4-BE49-F238E27FC236}">
                <a16:creationId xmlns:a16="http://schemas.microsoft.com/office/drawing/2014/main" id="{031FF167-A4BE-8E4D-9335-EA9F4F2B2DE0}"/>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1A8C8F5-A5EF-6D43-83B1-D45ECE9657B1}"/>
              </a:ext>
            </a:extLst>
          </p:cNvPr>
          <p:cNvSpPr>
            <a:spLocks noGrp="1"/>
          </p:cNvSpPr>
          <p:nvPr>
            <p:ph type="sldNum" sz="quarter" idx="4"/>
          </p:nvPr>
        </p:nvSpPr>
        <p:spPr/>
        <p:txBody>
          <a:bodyPr/>
          <a:lstStyle/>
          <a:p>
            <a:fld id="{49DF86D6-4B9D-4B83-AF23-D696D3CD110A}" type="slidenum">
              <a:rPr lang="en-US" smtClean="0"/>
              <a:pPr/>
              <a:t>13</a:t>
            </a:fld>
            <a:endParaRPr lang="en-US" dirty="0"/>
          </a:p>
        </p:txBody>
      </p:sp>
      <p:pic>
        <p:nvPicPr>
          <p:cNvPr id="8" name="Picture 7">
            <a:extLst>
              <a:ext uri="{FF2B5EF4-FFF2-40B4-BE49-F238E27FC236}">
                <a16:creationId xmlns:a16="http://schemas.microsoft.com/office/drawing/2014/main" id="{B686F723-06B9-AF42-8D3B-18214781146B}"/>
              </a:ext>
            </a:extLst>
          </p:cNvPr>
          <p:cNvPicPr>
            <a:picLocks noChangeAspect="1"/>
          </p:cNvPicPr>
          <p:nvPr/>
        </p:nvPicPr>
        <p:blipFill>
          <a:blip r:embed="rId3"/>
          <a:stretch>
            <a:fillRect/>
          </a:stretch>
        </p:blipFill>
        <p:spPr>
          <a:xfrm>
            <a:off x="1639570" y="1981200"/>
            <a:ext cx="8291228" cy="3322320"/>
          </a:xfrm>
          <a:prstGeom prst="rect">
            <a:avLst/>
          </a:prstGeom>
        </p:spPr>
      </p:pic>
      <p:sp>
        <p:nvSpPr>
          <p:cNvPr id="9" name="TextBox 8">
            <a:extLst>
              <a:ext uri="{FF2B5EF4-FFF2-40B4-BE49-F238E27FC236}">
                <a16:creationId xmlns:a16="http://schemas.microsoft.com/office/drawing/2014/main" id="{05F3100E-AFB9-3A4A-BDBC-78F1E39735F5}"/>
              </a:ext>
            </a:extLst>
          </p:cNvPr>
          <p:cNvSpPr txBox="1"/>
          <p:nvPr/>
        </p:nvSpPr>
        <p:spPr>
          <a:xfrm>
            <a:off x="4500880" y="5648960"/>
            <a:ext cx="3556000" cy="683264"/>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4"/>
              </a:rPr>
              <a:t>Prototype Example.</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35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E82A-4C5B-8A48-9F88-020352CC06F0}"/>
              </a:ext>
            </a:extLst>
          </p:cNvPr>
          <p:cNvSpPr>
            <a:spLocks noGrp="1"/>
          </p:cNvSpPr>
          <p:nvPr>
            <p:ph type="title"/>
          </p:nvPr>
        </p:nvSpPr>
        <p:spPr/>
        <p:txBody>
          <a:bodyPr/>
          <a:lstStyle/>
          <a:p>
            <a:r>
              <a:rPr lang="en-US" dirty="0"/>
              <a:t>JavaScript Concept: Prototypes</a:t>
            </a:r>
          </a:p>
        </p:txBody>
      </p:sp>
      <p:sp>
        <p:nvSpPr>
          <p:cNvPr id="3" name="Footer Placeholder 2">
            <a:extLst>
              <a:ext uri="{FF2B5EF4-FFF2-40B4-BE49-F238E27FC236}">
                <a16:creationId xmlns:a16="http://schemas.microsoft.com/office/drawing/2014/main" id="{031FF167-A4BE-8E4D-9335-EA9F4F2B2DE0}"/>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1A8C8F5-A5EF-6D43-83B1-D45ECE9657B1}"/>
              </a:ext>
            </a:extLst>
          </p:cNvPr>
          <p:cNvSpPr>
            <a:spLocks noGrp="1"/>
          </p:cNvSpPr>
          <p:nvPr>
            <p:ph type="sldNum" sz="quarter" idx="4"/>
          </p:nvPr>
        </p:nvSpPr>
        <p:spPr/>
        <p:txBody>
          <a:bodyPr/>
          <a:lstStyle/>
          <a:p>
            <a:fld id="{49DF86D6-4B9D-4B83-AF23-D696D3CD110A}" type="slidenum">
              <a:rPr lang="en-US" smtClean="0"/>
              <a:pPr/>
              <a:t>14</a:t>
            </a:fld>
            <a:endParaRPr lang="en-US" dirty="0"/>
          </a:p>
        </p:txBody>
      </p:sp>
      <p:sp>
        <p:nvSpPr>
          <p:cNvPr id="5" name="Text Placeholder 4">
            <a:extLst>
              <a:ext uri="{FF2B5EF4-FFF2-40B4-BE49-F238E27FC236}">
                <a16:creationId xmlns:a16="http://schemas.microsoft.com/office/drawing/2014/main" id="{9A610325-6B86-B44B-82B3-8011CCE7E4C4}"/>
              </a:ext>
            </a:extLst>
          </p:cNvPr>
          <p:cNvSpPr>
            <a:spLocks noGrp="1"/>
          </p:cNvSpPr>
          <p:nvPr>
            <p:ph type="body" sz="quarter" idx="10"/>
          </p:nvPr>
        </p:nvSpPr>
        <p:spPr>
          <a:xfrm>
            <a:off x="2631440" y="6039600"/>
            <a:ext cx="3637280" cy="453274"/>
          </a:xfrm>
        </p:spPr>
        <p:txBody>
          <a:bodyPr/>
          <a:lstStyle/>
          <a:p>
            <a:pPr marL="0" indent="0">
              <a:buNone/>
            </a:pPr>
            <a:r>
              <a:rPr lang="en-US" sz="1600" dirty="0">
                <a:hlinkClick r:id="rId3"/>
              </a:rPr>
              <a:t>Prototype Inheritance Example</a:t>
            </a:r>
            <a:endParaRPr lang="en-US" sz="1600" dirty="0"/>
          </a:p>
        </p:txBody>
      </p:sp>
      <p:sp>
        <p:nvSpPr>
          <p:cNvPr id="6" name="Text Placeholder 5">
            <a:extLst>
              <a:ext uri="{FF2B5EF4-FFF2-40B4-BE49-F238E27FC236}">
                <a16:creationId xmlns:a16="http://schemas.microsoft.com/office/drawing/2014/main" id="{B91A8867-55ED-544B-A355-FD41BFB82A7E}"/>
              </a:ext>
            </a:extLst>
          </p:cNvPr>
          <p:cNvSpPr>
            <a:spLocks noGrp="1"/>
          </p:cNvSpPr>
          <p:nvPr>
            <p:ph type="body" sz="quarter" idx="11"/>
          </p:nvPr>
        </p:nvSpPr>
        <p:spPr/>
        <p:txBody>
          <a:bodyPr/>
          <a:lstStyle/>
          <a:p>
            <a:endParaRPr lang="en-US" dirty="0"/>
          </a:p>
        </p:txBody>
      </p:sp>
      <p:pic>
        <p:nvPicPr>
          <p:cNvPr id="7" name="Picture 6">
            <a:extLst>
              <a:ext uri="{FF2B5EF4-FFF2-40B4-BE49-F238E27FC236}">
                <a16:creationId xmlns:a16="http://schemas.microsoft.com/office/drawing/2014/main" id="{9D593F81-0B91-F548-B59C-AFD5E38A2D98}"/>
              </a:ext>
            </a:extLst>
          </p:cNvPr>
          <p:cNvPicPr>
            <a:picLocks noChangeAspect="1"/>
          </p:cNvPicPr>
          <p:nvPr/>
        </p:nvPicPr>
        <p:blipFill>
          <a:blip r:embed="rId4"/>
          <a:stretch>
            <a:fillRect/>
          </a:stretch>
        </p:blipFill>
        <p:spPr>
          <a:xfrm>
            <a:off x="2270760" y="1127126"/>
            <a:ext cx="7226300" cy="4775200"/>
          </a:xfrm>
          <a:prstGeom prst="rect">
            <a:avLst/>
          </a:prstGeom>
        </p:spPr>
      </p:pic>
    </p:spTree>
    <p:extLst>
      <p:ext uri="{BB962C8B-B14F-4D97-AF65-F5344CB8AC3E}">
        <p14:creationId xmlns:p14="http://schemas.microsoft.com/office/powerpoint/2010/main" val="28338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E6733-732E-624F-920F-5C8E85DBCE49}"/>
              </a:ext>
            </a:extLst>
          </p:cNvPr>
          <p:cNvSpPr>
            <a:spLocks noGrp="1"/>
          </p:cNvSpPr>
          <p:nvPr>
            <p:ph type="body" sz="quarter" idx="10"/>
          </p:nvPr>
        </p:nvSpPr>
        <p:spPr/>
        <p:txBody>
          <a:bodyPr/>
          <a:lstStyle/>
          <a:p>
            <a:r>
              <a:rPr lang="en-US" sz="4400" dirty="0"/>
              <a:t>Module 2 – iControl LX Worker Overview</a:t>
            </a:r>
          </a:p>
        </p:txBody>
      </p:sp>
    </p:spTree>
    <p:extLst>
      <p:ext uri="{BB962C8B-B14F-4D97-AF65-F5344CB8AC3E}">
        <p14:creationId xmlns:p14="http://schemas.microsoft.com/office/powerpoint/2010/main" val="25950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a worker need to do?</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16</a:t>
            </a:fld>
            <a:endParaRPr lang="en-US" dirty="0"/>
          </a:p>
        </p:txBody>
      </p:sp>
      <p:sp>
        <p:nvSpPr>
          <p:cNvPr id="8" name="Content Placeholder 7"/>
          <p:cNvSpPr>
            <a:spLocks noGrp="1"/>
          </p:cNvSpPr>
          <p:nvPr>
            <p:ph type="body" sz="quarter" idx="12"/>
          </p:nvPr>
        </p:nvSpPr>
        <p:spPr/>
        <p:txBody>
          <a:bodyPr/>
          <a:lstStyle/>
          <a:p>
            <a:r>
              <a:rPr lang="en-US" b="0" dirty="0"/>
              <a:t>Accept a incoming REST call</a:t>
            </a:r>
          </a:p>
          <a:p>
            <a:r>
              <a:rPr lang="en-US" b="0" dirty="0"/>
              <a:t>Do *something* with that REST call</a:t>
            </a:r>
          </a:p>
          <a:p>
            <a:r>
              <a:rPr lang="en-US" b="0" dirty="0"/>
              <a:t>Respond to the request</a:t>
            </a:r>
          </a:p>
          <a:p>
            <a:pPr marL="0" indent="0">
              <a:buNone/>
            </a:pPr>
            <a:endParaRPr lang="en-US" b="0" dirty="0"/>
          </a:p>
        </p:txBody>
      </p:sp>
      <p:pic>
        <p:nvPicPr>
          <p:cNvPr id="5" name="Picture 4">
            <a:extLst>
              <a:ext uri="{FF2B5EF4-FFF2-40B4-BE49-F238E27FC236}">
                <a16:creationId xmlns:a16="http://schemas.microsoft.com/office/drawing/2014/main" id="{68D6C2A9-6065-AC41-8AC6-F524037F4D62}"/>
              </a:ext>
            </a:extLst>
          </p:cNvPr>
          <p:cNvPicPr>
            <a:picLocks noChangeAspect="1"/>
          </p:cNvPicPr>
          <p:nvPr/>
        </p:nvPicPr>
        <p:blipFill>
          <a:blip r:embed="rId3"/>
          <a:stretch>
            <a:fillRect/>
          </a:stretch>
        </p:blipFill>
        <p:spPr>
          <a:xfrm>
            <a:off x="7099300" y="3409950"/>
            <a:ext cx="3416300" cy="2374900"/>
          </a:xfrm>
          <a:prstGeom prst="rect">
            <a:avLst/>
          </a:prstGeom>
        </p:spPr>
      </p:pic>
    </p:spTree>
    <p:extLst>
      <p:ext uri="{BB962C8B-B14F-4D97-AF65-F5344CB8AC3E}">
        <p14:creationId xmlns:p14="http://schemas.microsoft.com/office/powerpoint/2010/main" val="31945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Worker?</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17</a:t>
            </a:fld>
            <a:endParaRPr lang="en-US" dirty="0"/>
          </a:p>
        </p:txBody>
      </p:sp>
      <p:sp>
        <p:nvSpPr>
          <p:cNvPr id="8" name="Content Placeholder 7"/>
          <p:cNvSpPr>
            <a:spLocks noGrp="1"/>
          </p:cNvSpPr>
          <p:nvPr>
            <p:ph type="body" sz="quarter" idx="12"/>
          </p:nvPr>
        </p:nvSpPr>
        <p:spPr/>
        <p:txBody>
          <a:bodyPr/>
          <a:lstStyle/>
          <a:p>
            <a:r>
              <a:rPr lang="en-US" b="0" dirty="0"/>
              <a:t>Just an instance of a type of JavaScript object</a:t>
            </a:r>
          </a:p>
          <a:p>
            <a:pPr lvl="1"/>
            <a:r>
              <a:rPr lang="en-US" b="0" dirty="0"/>
              <a:t>@class: </a:t>
            </a:r>
            <a:r>
              <a:rPr lang="en-US" b="0" dirty="0" err="1"/>
              <a:t>RestWorker</a:t>
            </a:r>
            <a:endParaRPr lang="en-US" b="0" dirty="0"/>
          </a:p>
          <a:p>
            <a:pPr marL="0" indent="0">
              <a:buNone/>
            </a:pPr>
            <a:endParaRPr lang="en-US" b="0" dirty="0"/>
          </a:p>
          <a:p>
            <a:pPr marL="0" indent="0">
              <a:buNone/>
            </a:pPr>
            <a:endParaRPr lang="en-US" b="0" dirty="0"/>
          </a:p>
          <a:p>
            <a:pPr marL="0" indent="0">
              <a:buNone/>
            </a:pPr>
            <a:endParaRPr lang="en-US" b="0" dirty="0"/>
          </a:p>
        </p:txBody>
      </p:sp>
      <p:pic>
        <p:nvPicPr>
          <p:cNvPr id="6" name="Picture 5">
            <a:extLst>
              <a:ext uri="{FF2B5EF4-FFF2-40B4-BE49-F238E27FC236}">
                <a16:creationId xmlns:a16="http://schemas.microsoft.com/office/drawing/2014/main" id="{9D7ABE17-E03A-6240-820B-3726E5B80505}"/>
              </a:ext>
            </a:extLst>
          </p:cNvPr>
          <p:cNvPicPr>
            <a:picLocks noChangeAspect="1"/>
          </p:cNvPicPr>
          <p:nvPr/>
        </p:nvPicPr>
        <p:blipFill>
          <a:blip r:embed="rId3"/>
          <a:stretch>
            <a:fillRect/>
          </a:stretch>
        </p:blipFill>
        <p:spPr>
          <a:xfrm>
            <a:off x="9692640" y="646100"/>
            <a:ext cx="1612899" cy="1436700"/>
          </a:xfrm>
          <a:prstGeom prst="rect">
            <a:avLst/>
          </a:prstGeom>
        </p:spPr>
      </p:pic>
      <p:pic>
        <p:nvPicPr>
          <p:cNvPr id="7" name="Picture 6">
            <a:extLst>
              <a:ext uri="{FF2B5EF4-FFF2-40B4-BE49-F238E27FC236}">
                <a16:creationId xmlns:a16="http://schemas.microsoft.com/office/drawing/2014/main" id="{CF38DCDD-1984-2844-BDB2-173D95A73CFA}"/>
              </a:ext>
            </a:extLst>
          </p:cNvPr>
          <p:cNvPicPr>
            <a:picLocks noChangeAspect="1"/>
          </p:cNvPicPr>
          <p:nvPr/>
        </p:nvPicPr>
        <p:blipFill>
          <a:blip r:embed="rId4"/>
          <a:stretch>
            <a:fillRect/>
          </a:stretch>
        </p:blipFill>
        <p:spPr>
          <a:xfrm>
            <a:off x="8608437" y="3502660"/>
            <a:ext cx="2697102" cy="1223010"/>
          </a:xfrm>
          <a:prstGeom prst="rect">
            <a:avLst/>
          </a:prstGeom>
        </p:spPr>
      </p:pic>
      <p:pic>
        <p:nvPicPr>
          <p:cNvPr id="9" name="Picture 8">
            <a:extLst>
              <a:ext uri="{FF2B5EF4-FFF2-40B4-BE49-F238E27FC236}">
                <a16:creationId xmlns:a16="http://schemas.microsoft.com/office/drawing/2014/main" id="{6B5901CC-76F9-4D49-846F-E41FC1BC8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1" y="2425700"/>
            <a:ext cx="6870700" cy="3975100"/>
          </a:xfrm>
          <a:prstGeom prst="rect">
            <a:avLst/>
          </a:prstGeom>
        </p:spPr>
      </p:pic>
    </p:spTree>
    <p:extLst>
      <p:ext uri="{BB962C8B-B14F-4D97-AF65-F5344CB8AC3E}">
        <p14:creationId xmlns:p14="http://schemas.microsoft.com/office/powerpoint/2010/main" val="5734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E873-C0FE-0E45-8FC5-D3293908C2AD}"/>
              </a:ext>
            </a:extLst>
          </p:cNvPr>
          <p:cNvSpPr>
            <a:spLocks noGrp="1"/>
          </p:cNvSpPr>
          <p:nvPr>
            <p:ph type="title"/>
          </p:nvPr>
        </p:nvSpPr>
        <p:spPr/>
        <p:txBody>
          <a:bodyPr/>
          <a:lstStyle/>
          <a:p>
            <a:r>
              <a:rPr lang="en-US" dirty="0" err="1"/>
              <a:t>restWorker</a:t>
            </a:r>
            <a:r>
              <a:rPr lang="en-US" dirty="0"/>
              <a:t> Structure </a:t>
            </a:r>
          </a:p>
        </p:txBody>
      </p:sp>
      <p:sp>
        <p:nvSpPr>
          <p:cNvPr id="3" name="Footer Placeholder 2">
            <a:extLst>
              <a:ext uri="{FF2B5EF4-FFF2-40B4-BE49-F238E27FC236}">
                <a16:creationId xmlns:a16="http://schemas.microsoft.com/office/drawing/2014/main" id="{6E0CF5BC-5BC2-514E-9E16-5166ED89C981}"/>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081C1907-1A76-2D41-9415-F7B012F0616C}"/>
              </a:ext>
            </a:extLst>
          </p:cNvPr>
          <p:cNvSpPr>
            <a:spLocks noGrp="1"/>
          </p:cNvSpPr>
          <p:nvPr>
            <p:ph type="sldNum" sz="quarter" idx="11"/>
          </p:nvPr>
        </p:nvSpPr>
        <p:spPr/>
        <p:txBody>
          <a:bodyPr/>
          <a:lstStyle/>
          <a:p>
            <a:fld id="{49DF86D6-4B9D-4B83-AF23-D696D3CD110A}" type="slidenum">
              <a:rPr lang="en-US" smtClean="0"/>
              <a:pPr/>
              <a:t>18</a:t>
            </a:fld>
            <a:endParaRPr lang="en-US" dirty="0"/>
          </a:p>
        </p:txBody>
      </p:sp>
      <p:sp>
        <p:nvSpPr>
          <p:cNvPr id="5" name="Text Placeholder 4">
            <a:extLst>
              <a:ext uri="{FF2B5EF4-FFF2-40B4-BE49-F238E27FC236}">
                <a16:creationId xmlns:a16="http://schemas.microsoft.com/office/drawing/2014/main" id="{FE624EA9-87D6-624A-B32B-B0A993825E61}"/>
              </a:ext>
            </a:extLst>
          </p:cNvPr>
          <p:cNvSpPr>
            <a:spLocks noGrp="1"/>
          </p:cNvSpPr>
          <p:nvPr>
            <p:ph type="body" sz="quarter" idx="12"/>
          </p:nvPr>
        </p:nvSpPr>
        <p:spPr/>
        <p:txBody>
          <a:bodyPr/>
          <a:lstStyle/>
          <a:p>
            <a:r>
              <a:rPr lang="en-US" dirty="0"/>
              <a:t>Properties</a:t>
            </a:r>
          </a:p>
          <a:p>
            <a:r>
              <a:rPr lang="en-US" dirty="0"/>
              <a:t>Events</a:t>
            </a:r>
          </a:p>
          <a:p>
            <a:pPr lvl="1"/>
            <a:r>
              <a:rPr lang="en-US" dirty="0" err="1"/>
              <a:t>restOperation</a:t>
            </a:r>
            <a:r>
              <a:rPr lang="en-US" dirty="0"/>
              <a:t> object should be passed into on{{HTTP verb}}</a:t>
            </a:r>
          </a:p>
          <a:p>
            <a:r>
              <a:rPr lang="en-US" dirty="0"/>
              <a:t>Response</a:t>
            </a:r>
          </a:p>
          <a:p>
            <a:pPr lvl="1"/>
            <a:r>
              <a:rPr lang="en-US" dirty="0" err="1"/>
              <a:t>restWorker.completeRestOperation</a:t>
            </a:r>
            <a:r>
              <a:rPr lang="en-US" dirty="0"/>
              <a:t>(</a:t>
            </a:r>
            <a:r>
              <a:rPr lang="en-US" dirty="0" err="1"/>
              <a:t>restOperation</a:t>
            </a:r>
            <a:r>
              <a:rPr lang="en-US" dirty="0"/>
              <a:t>)</a:t>
            </a:r>
          </a:p>
          <a:p>
            <a:pPr lvl="2"/>
            <a:r>
              <a:rPr lang="en-US" dirty="0"/>
              <a:t>YEP – that is typically the same </a:t>
            </a:r>
            <a:r>
              <a:rPr lang="en-US" dirty="0" err="1"/>
              <a:t>restOperation</a:t>
            </a:r>
            <a:r>
              <a:rPr lang="en-US" dirty="0"/>
              <a:t> object.  </a:t>
            </a:r>
          </a:p>
          <a:p>
            <a:pPr lvl="2"/>
            <a:endParaRPr lang="en-US" dirty="0"/>
          </a:p>
          <a:p>
            <a:pPr lvl="2"/>
            <a:endParaRPr lang="en-US" dirty="0"/>
          </a:p>
          <a:p>
            <a:pPr lvl="2"/>
            <a:endParaRPr lang="en-US" dirty="0"/>
          </a:p>
          <a:p>
            <a:pPr marL="0" lvl="2" indent="0">
              <a:buNone/>
            </a:pPr>
            <a:r>
              <a:rPr lang="en-US" dirty="0"/>
              <a:t>When your worker is loaded its “mixed in” to a base </a:t>
            </a:r>
            <a:r>
              <a:rPr lang="en-US" dirty="0" err="1"/>
              <a:t>restWorker</a:t>
            </a:r>
            <a:r>
              <a:rPr lang="en-US" dirty="0"/>
              <a:t>.</a:t>
            </a:r>
          </a:p>
        </p:txBody>
      </p:sp>
      <p:pic>
        <p:nvPicPr>
          <p:cNvPr id="6" name="Picture 5">
            <a:extLst>
              <a:ext uri="{FF2B5EF4-FFF2-40B4-BE49-F238E27FC236}">
                <a16:creationId xmlns:a16="http://schemas.microsoft.com/office/drawing/2014/main" id="{41EB4EDF-44A2-0147-9C2D-B27DEA79E1A7}"/>
              </a:ext>
            </a:extLst>
          </p:cNvPr>
          <p:cNvPicPr>
            <a:picLocks noChangeAspect="1"/>
          </p:cNvPicPr>
          <p:nvPr/>
        </p:nvPicPr>
        <p:blipFill>
          <a:blip r:embed="rId3"/>
          <a:stretch>
            <a:fillRect/>
          </a:stretch>
        </p:blipFill>
        <p:spPr>
          <a:xfrm>
            <a:off x="9144000" y="738766"/>
            <a:ext cx="2490470" cy="2490470"/>
          </a:xfrm>
          <a:prstGeom prst="rect">
            <a:avLst/>
          </a:prstGeom>
        </p:spPr>
      </p:pic>
      <p:pic>
        <p:nvPicPr>
          <p:cNvPr id="8" name="Picture 7">
            <a:extLst>
              <a:ext uri="{FF2B5EF4-FFF2-40B4-BE49-F238E27FC236}">
                <a16:creationId xmlns:a16="http://schemas.microsoft.com/office/drawing/2014/main" id="{FFDCB234-8233-824D-A21C-13EFAD1EE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10" y="3321310"/>
            <a:ext cx="2867660" cy="3274420"/>
          </a:xfrm>
          <a:prstGeom prst="rect">
            <a:avLst/>
          </a:prstGeom>
        </p:spPr>
      </p:pic>
    </p:spTree>
    <p:extLst>
      <p:ext uri="{BB962C8B-B14F-4D97-AF65-F5344CB8AC3E}">
        <p14:creationId xmlns:p14="http://schemas.microsoft.com/office/powerpoint/2010/main" val="18824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CFD9-1398-664C-A621-8C8A0867C7F9}"/>
              </a:ext>
            </a:extLst>
          </p:cNvPr>
          <p:cNvSpPr>
            <a:spLocks noGrp="1"/>
          </p:cNvSpPr>
          <p:nvPr>
            <p:ph type="title"/>
          </p:nvPr>
        </p:nvSpPr>
        <p:spPr/>
        <p:txBody>
          <a:bodyPr/>
          <a:lstStyle/>
          <a:p>
            <a:r>
              <a:rPr lang="en-US" dirty="0" err="1"/>
              <a:t>restWorker.prototype</a:t>
            </a:r>
            <a:r>
              <a:rPr lang="en-US" dirty="0"/>
              <a:t> vs. class constructor()</a:t>
            </a:r>
          </a:p>
        </p:txBody>
      </p:sp>
      <p:sp>
        <p:nvSpPr>
          <p:cNvPr id="3" name="Footer Placeholder 2">
            <a:extLst>
              <a:ext uri="{FF2B5EF4-FFF2-40B4-BE49-F238E27FC236}">
                <a16:creationId xmlns:a16="http://schemas.microsoft.com/office/drawing/2014/main" id="{6E078BED-4639-BB4A-B52F-3AE2747DEDA4}"/>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48799D76-DCFD-174C-A619-0579DF516C65}"/>
              </a:ext>
            </a:extLst>
          </p:cNvPr>
          <p:cNvSpPr>
            <a:spLocks noGrp="1"/>
          </p:cNvSpPr>
          <p:nvPr>
            <p:ph type="sldNum" sz="quarter" idx="11"/>
          </p:nvPr>
        </p:nvSpPr>
        <p:spPr/>
        <p:txBody>
          <a:bodyPr/>
          <a:lstStyle/>
          <a:p>
            <a:fld id="{49DF86D6-4B9D-4B83-AF23-D696D3CD110A}" type="slidenum">
              <a:rPr lang="en-US" smtClean="0"/>
              <a:pPr/>
              <a:t>19</a:t>
            </a:fld>
            <a:endParaRPr lang="en-US" dirty="0"/>
          </a:p>
        </p:txBody>
      </p:sp>
      <p:sp>
        <p:nvSpPr>
          <p:cNvPr id="5" name="Text Placeholder 4">
            <a:extLst>
              <a:ext uri="{FF2B5EF4-FFF2-40B4-BE49-F238E27FC236}">
                <a16:creationId xmlns:a16="http://schemas.microsoft.com/office/drawing/2014/main" id="{67A689EE-FF96-554F-8515-602B84358256}"/>
              </a:ext>
            </a:extLst>
          </p:cNvPr>
          <p:cNvSpPr>
            <a:spLocks noGrp="1"/>
          </p:cNvSpPr>
          <p:nvPr>
            <p:ph type="body" sz="quarter" idx="12"/>
          </p:nvPr>
        </p:nvSpPr>
        <p:spPr/>
        <p:txBody>
          <a:bodyPr/>
          <a:lstStyle/>
          <a:p>
            <a:r>
              <a:rPr lang="en-US" dirty="0"/>
              <a:t>functionally the same </a:t>
            </a:r>
            <a:r>
              <a:rPr lang="en-US" sz="1600" dirty="0"/>
              <a:t>(for </a:t>
            </a:r>
            <a:r>
              <a:rPr lang="en-US" sz="1600" dirty="0" err="1"/>
              <a:t>restWorker</a:t>
            </a:r>
            <a:r>
              <a:rPr lang="en-US" sz="1600" dirty="0"/>
              <a:t>)</a:t>
            </a:r>
          </a:p>
        </p:txBody>
      </p:sp>
      <p:pic>
        <p:nvPicPr>
          <p:cNvPr id="7" name="Picture 6">
            <a:extLst>
              <a:ext uri="{FF2B5EF4-FFF2-40B4-BE49-F238E27FC236}">
                <a16:creationId xmlns:a16="http://schemas.microsoft.com/office/drawing/2014/main" id="{AD7F8D2F-0B4E-FF46-BE7F-44800CBD0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068" y="1930374"/>
            <a:ext cx="5481864" cy="4205127"/>
          </a:xfrm>
          <a:prstGeom prst="rect">
            <a:avLst/>
          </a:prstGeom>
        </p:spPr>
      </p:pic>
      <p:pic>
        <p:nvPicPr>
          <p:cNvPr id="9" name="Picture 8">
            <a:extLst>
              <a:ext uri="{FF2B5EF4-FFF2-40B4-BE49-F238E27FC236}">
                <a16:creationId xmlns:a16="http://schemas.microsoft.com/office/drawing/2014/main" id="{77E4A133-F95A-2543-84D4-6C6218775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8" y="1930374"/>
            <a:ext cx="5765973" cy="3868427"/>
          </a:xfrm>
          <a:prstGeom prst="rect">
            <a:avLst/>
          </a:prstGeom>
        </p:spPr>
      </p:pic>
    </p:spTree>
    <p:extLst>
      <p:ext uri="{BB962C8B-B14F-4D97-AF65-F5344CB8AC3E}">
        <p14:creationId xmlns:p14="http://schemas.microsoft.com/office/powerpoint/2010/main" val="73101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2</a:t>
            </a:fld>
            <a:endParaRPr lang="en-US" dirty="0"/>
          </a:p>
        </p:txBody>
      </p:sp>
      <p:sp>
        <p:nvSpPr>
          <p:cNvPr id="8" name="Content Placeholder 7"/>
          <p:cNvSpPr>
            <a:spLocks noGrp="1"/>
          </p:cNvSpPr>
          <p:nvPr>
            <p:ph type="body" sz="quarter" idx="12"/>
          </p:nvPr>
        </p:nvSpPr>
        <p:spPr/>
        <p:txBody>
          <a:bodyPr/>
          <a:lstStyle/>
          <a:p>
            <a:r>
              <a:rPr lang="en-US" b="0" dirty="0"/>
              <a:t>Launch Your Deployment</a:t>
            </a:r>
          </a:p>
          <a:p>
            <a:r>
              <a:rPr lang="en-US" b="0" dirty="0"/>
              <a:t>What is iControl LX?</a:t>
            </a:r>
          </a:p>
          <a:p>
            <a:r>
              <a:rPr lang="en-US" b="0" dirty="0"/>
              <a:t>Building and Installing Workers</a:t>
            </a:r>
          </a:p>
          <a:p>
            <a:r>
              <a:rPr lang="en-US" b="0" dirty="0"/>
              <a:t>Anatomy of a Worker</a:t>
            </a:r>
          </a:p>
          <a:p>
            <a:r>
              <a:rPr lang="en-US" b="0" dirty="0"/>
              <a:t>F5 </a:t>
            </a:r>
            <a:r>
              <a:rPr lang="en-US" b="0" dirty="0" err="1"/>
              <a:t>iControlLX</a:t>
            </a:r>
            <a:r>
              <a:rPr lang="en-US" b="0" dirty="0"/>
              <a:t> Framework and basic JS Concepts</a:t>
            </a:r>
          </a:p>
          <a:p>
            <a:r>
              <a:rPr lang="en-US" b="0" dirty="0"/>
              <a:t>API Service Gateway Container</a:t>
            </a:r>
          </a:p>
          <a:p>
            <a:r>
              <a:rPr lang="en-US" b="0" dirty="0"/>
              <a:t>Example Current Use Cases</a:t>
            </a:r>
          </a:p>
        </p:txBody>
      </p:sp>
    </p:spTree>
    <p:extLst>
      <p:ext uri="{BB962C8B-B14F-4D97-AF65-F5344CB8AC3E}">
        <p14:creationId xmlns:p14="http://schemas.microsoft.com/office/powerpoint/2010/main" val="12176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restWorker</a:t>
            </a:r>
            <a:r>
              <a:rPr lang="en-US" dirty="0"/>
              <a:t> Properties</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20</a:t>
            </a:fld>
            <a:endParaRPr lang="en-US" dirty="0"/>
          </a:p>
        </p:txBody>
      </p:sp>
      <p:sp>
        <p:nvSpPr>
          <p:cNvPr id="8" name="Content Placeholder 7"/>
          <p:cNvSpPr>
            <a:spLocks noGrp="1"/>
          </p:cNvSpPr>
          <p:nvPr>
            <p:ph type="body" sz="quarter" idx="12"/>
          </p:nvPr>
        </p:nvSpPr>
        <p:spPr/>
        <p:txBody>
          <a:bodyPr/>
          <a:lstStyle/>
          <a:p>
            <a:pPr marL="0" indent="0">
              <a:buNone/>
            </a:pPr>
            <a:endParaRPr lang="en-US" b="0" dirty="0"/>
          </a:p>
          <a:p>
            <a:pPr marL="0" indent="0">
              <a:buNone/>
            </a:pPr>
            <a:endParaRPr lang="en-US" b="0" dirty="0"/>
          </a:p>
          <a:p>
            <a:pPr marL="0" indent="0">
              <a:buNone/>
            </a:pPr>
            <a:endParaRPr lang="en-US" b="0" dirty="0"/>
          </a:p>
        </p:txBody>
      </p:sp>
      <p:pic>
        <p:nvPicPr>
          <p:cNvPr id="10" name="Picture 9">
            <a:extLst>
              <a:ext uri="{FF2B5EF4-FFF2-40B4-BE49-F238E27FC236}">
                <a16:creationId xmlns:a16="http://schemas.microsoft.com/office/drawing/2014/main" id="{2ACC2C40-466A-BD42-9CFF-A85ED274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572" y="0"/>
            <a:ext cx="6319095" cy="6858000"/>
          </a:xfrm>
          <a:prstGeom prst="rect">
            <a:avLst/>
          </a:prstGeom>
        </p:spPr>
      </p:pic>
      <p:pic>
        <p:nvPicPr>
          <p:cNvPr id="11" name="Picture 10">
            <a:extLst>
              <a:ext uri="{FF2B5EF4-FFF2-40B4-BE49-F238E27FC236}">
                <a16:creationId xmlns:a16="http://schemas.microsoft.com/office/drawing/2014/main" id="{EC192214-617F-AD4E-AECD-6F104F11F323}"/>
              </a:ext>
            </a:extLst>
          </p:cNvPr>
          <p:cNvPicPr>
            <a:picLocks noChangeAspect="1"/>
          </p:cNvPicPr>
          <p:nvPr/>
        </p:nvPicPr>
        <p:blipFill>
          <a:blip r:embed="rId4"/>
          <a:stretch>
            <a:fillRect/>
          </a:stretch>
        </p:blipFill>
        <p:spPr>
          <a:xfrm>
            <a:off x="365760" y="3454400"/>
            <a:ext cx="4777458" cy="2687320"/>
          </a:xfrm>
          <a:prstGeom prst="rect">
            <a:avLst/>
          </a:prstGeom>
        </p:spPr>
      </p:pic>
    </p:spTree>
    <p:extLst>
      <p:ext uri="{BB962C8B-B14F-4D97-AF65-F5344CB8AC3E}">
        <p14:creationId xmlns:p14="http://schemas.microsoft.com/office/powerpoint/2010/main" val="271151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6A40-1E4F-BB45-BEC9-997F8A1C9D88}"/>
              </a:ext>
            </a:extLst>
          </p:cNvPr>
          <p:cNvSpPr>
            <a:spLocks noGrp="1"/>
          </p:cNvSpPr>
          <p:nvPr>
            <p:ph type="title"/>
          </p:nvPr>
        </p:nvSpPr>
        <p:spPr/>
        <p:txBody>
          <a:bodyPr/>
          <a:lstStyle/>
          <a:p>
            <a:r>
              <a:rPr lang="en-US" dirty="0" err="1"/>
              <a:t>restWorker</a:t>
            </a:r>
            <a:r>
              <a:rPr lang="en-US" dirty="0"/>
              <a:t> Events</a:t>
            </a:r>
          </a:p>
        </p:txBody>
      </p:sp>
      <p:sp>
        <p:nvSpPr>
          <p:cNvPr id="3" name="Footer Placeholder 2">
            <a:extLst>
              <a:ext uri="{FF2B5EF4-FFF2-40B4-BE49-F238E27FC236}">
                <a16:creationId xmlns:a16="http://schemas.microsoft.com/office/drawing/2014/main" id="{2F12031A-2802-614C-9598-7A93FAEFA5B8}"/>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4EC88203-4624-964F-8A75-02E98651A007}"/>
              </a:ext>
            </a:extLst>
          </p:cNvPr>
          <p:cNvSpPr>
            <a:spLocks noGrp="1"/>
          </p:cNvSpPr>
          <p:nvPr>
            <p:ph type="sldNum" sz="quarter" idx="11"/>
          </p:nvPr>
        </p:nvSpPr>
        <p:spPr/>
        <p:txBody>
          <a:bodyPr/>
          <a:lstStyle/>
          <a:p>
            <a:fld id="{49DF86D6-4B9D-4B83-AF23-D696D3CD110A}" type="slidenum">
              <a:rPr lang="en-US" smtClean="0"/>
              <a:pPr/>
              <a:t>21</a:t>
            </a:fld>
            <a:endParaRPr lang="en-US" dirty="0"/>
          </a:p>
        </p:txBody>
      </p:sp>
      <p:sp>
        <p:nvSpPr>
          <p:cNvPr id="5" name="Text Placeholder 4">
            <a:extLst>
              <a:ext uri="{FF2B5EF4-FFF2-40B4-BE49-F238E27FC236}">
                <a16:creationId xmlns:a16="http://schemas.microsoft.com/office/drawing/2014/main" id="{4265EA56-CB31-7C4C-B75E-ECF0B27EE5AB}"/>
              </a:ext>
            </a:extLst>
          </p:cNvPr>
          <p:cNvSpPr>
            <a:spLocks noGrp="1"/>
          </p:cNvSpPr>
          <p:nvPr>
            <p:ph type="body" sz="quarter" idx="12"/>
          </p:nvPr>
        </p:nvSpPr>
        <p:spPr/>
        <p:txBody>
          <a:bodyPr/>
          <a:lstStyle/>
          <a:p>
            <a:r>
              <a:rPr lang="en-US" dirty="0" err="1"/>
              <a:t>onStart</a:t>
            </a:r>
            <a:endParaRPr lang="en-US" dirty="0"/>
          </a:p>
          <a:p>
            <a:pPr lvl="1"/>
            <a:r>
              <a:rPr lang="en-US" dirty="0"/>
              <a:t>Define dependent workers</a:t>
            </a:r>
          </a:p>
          <a:p>
            <a:r>
              <a:rPr lang="en-US" dirty="0" err="1"/>
              <a:t>onStartCompleted</a:t>
            </a:r>
            <a:endParaRPr lang="en-US" dirty="0"/>
          </a:p>
          <a:p>
            <a:pPr lvl="1"/>
            <a:r>
              <a:rPr lang="en-US" dirty="0" err="1"/>
              <a:t>onStart</a:t>
            </a:r>
            <a:r>
              <a:rPr lang="en-US" dirty="0"/>
              <a:t> is done</a:t>
            </a:r>
          </a:p>
          <a:p>
            <a:pPr lvl="1"/>
            <a:r>
              <a:rPr lang="en-US" dirty="0"/>
              <a:t>State has been returned from storage</a:t>
            </a:r>
          </a:p>
        </p:txBody>
      </p:sp>
      <p:pic>
        <p:nvPicPr>
          <p:cNvPr id="7" name="Picture 6">
            <a:extLst>
              <a:ext uri="{FF2B5EF4-FFF2-40B4-BE49-F238E27FC236}">
                <a16:creationId xmlns:a16="http://schemas.microsoft.com/office/drawing/2014/main" id="{4F47E95F-54B9-9647-89C7-57F02C385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80714" cy="6858000"/>
          </a:xfrm>
          <a:prstGeom prst="rect">
            <a:avLst/>
          </a:prstGeom>
        </p:spPr>
      </p:pic>
    </p:spTree>
    <p:extLst>
      <p:ext uri="{BB962C8B-B14F-4D97-AF65-F5344CB8AC3E}">
        <p14:creationId xmlns:p14="http://schemas.microsoft.com/office/powerpoint/2010/main" val="35640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0894-CF59-AD48-AAC2-6064C91AB3F8}"/>
              </a:ext>
            </a:extLst>
          </p:cNvPr>
          <p:cNvSpPr>
            <a:spLocks noGrp="1"/>
          </p:cNvSpPr>
          <p:nvPr>
            <p:ph type="title"/>
          </p:nvPr>
        </p:nvSpPr>
        <p:spPr/>
        <p:txBody>
          <a:bodyPr/>
          <a:lstStyle/>
          <a:p>
            <a:r>
              <a:rPr lang="en-US" dirty="0"/>
              <a:t>Worker Events	</a:t>
            </a:r>
          </a:p>
        </p:txBody>
      </p:sp>
      <p:sp>
        <p:nvSpPr>
          <p:cNvPr id="3" name="Footer Placeholder 2">
            <a:extLst>
              <a:ext uri="{FF2B5EF4-FFF2-40B4-BE49-F238E27FC236}">
                <a16:creationId xmlns:a16="http://schemas.microsoft.com/office/drawing/2014/main" id="{38A241F8-8C0C-9240-92DC-6D3E8D08F108}"/>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CCCC3DBA-8A6B-2B45-83A6-22DCD6A7DB76}"/>
              </a:ext>
            </a:extLst>
          </p:cNvPr>
          <p:cNvSpPr>
            <a:spLocks noGrp="1"/>
          </p:cNvSpPr>
          <p:nvPr>
            <p:ph type="sldNum" sz="quarter" idx="11"/>
          </p:nvPr>
        </p:nvSpPr>
        <p:spPr/>
        <p:txBody>
          <a:bodyPr/>
          <a:lstStyle/>
          <a:p>
            <a:fld id="{49DF86D6-4B9D-4B83-AF23-D696D3CD110A}" type="slidenum">
              <a:rPr lang="en-US" smtClean="0"/>
              <a:pPr/>
              <a:t>22</a:t>
            </a:fld>
            <a:endParaRPr lang="en-US" dirty="0"/>
          </a:p>
        </p:txBody>
      </p:sp>
      <p:sp>
        <p:nvSpPr>
          <p:cNvPr id="5" name="Text Placeholder 4">
            <a:extLst>
              <a:ext uri="{FF2B5EF4-FFF2-40B4-BE49-F238E27FC236}">
                <a16:creationId xmlns:a16="http://schemas.microsoft.com/office/drawing/2014/main" id="{4F0BC3D0-F61F-BB46-BDB6-6DCA835C8AB2}"/>
              </a:ext>
            </a:extLst>
          </p:cNvPr>
          <p:cNvSpPr>
            <a:spLocks noGrp="1"/>
          </p:cNvSpPr>
          <p:nvPr>
            <p:ph type="body" sz="quarter" idx="12"/>
          </p:nvPr>
        </p:nvSpPr>
        <p:spPr/>
        <p:txBody>
          <a:bodyPr/>
          <a:lstStyle/>
          <a:p>
            <a:r>
              <a:rPr lang="en-US" dirty="0" err="1"/>
              <a:t>onGet</a:t>
            </a:r>
            <a:endParaRPr lang="en-US" dirty="0"/>
          </a:p>
        </p:txBody>
      </p:sp>
      <p:pic>
        <p:nvPicPr>
          <p:cNvPr id="9" name="Picture 8">
            <a:extLst>
              <a:ext uri="{FF2B5EF4-FFF2-40B4-BE49-F238E27FC236}">
                <a16:creationId xmlns:a16="http://schemas.microsoft.com/office/drawing/2014/main" id="{D1E741BE-3A0D-6E4A-A651-100FEB720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6801"/>
            <a:ext cx="6166935" cy="1616073"/>
          </a:xfrm>
          <a:prstGeom prst="rect">
            <a:avLst/>
          </a:prstGeom>
        </p:spPr>
      </p:pic>
      <p:pic>
        <p:nvPicPr>
          <p:cNvPr id="7" name="Picture 6">
            <a:extLst>
              <a:ext uri="{FF2B5EF4-FFF2-40B4-BE49-F238E27FC236}">
                <a16:creationId xmlns:a16="http://schemas.microsoft.com/office/drawing/2014/main" id="{F305E3D9-8CF9-134A-BACB-BF82932AE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0"/>
            <a:ext cx="7162800" cy="5920097"/>
          </a:xfrm>
          <a:prstGeom prst="rect">
            <a:avLst/>
          </a:prstGeom>
        </p:spPr>
      </p:pic>
    </p:spTree>
    <p:extLst>
      <p:ext uri="{BB962C8B-B14F-4D97-AF65-F5344CB8AC3E}">
        <p14:creationId xmlns:p14="http://schemas.microsoft.com/office/powerpoint/2010/main" val="16881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C062-5AB2-784F-8613-DF5F0E8B4D18}"/>
              </a:ext>
            </a:extLst>
          </p:cNvPr>
          <p:cNvSpPr>
            <a:spLocks noGrp="1"/>
          </p:cNvSpPr>
          <p:nvPr>
            <p:ph type="title"/>
          </p:nvPr>
        </p:nvSpPr>
        <p:spPr/>
        <p:txBody>
          <a:bodyPr/>
          <a:lstStyle/>
          <a:p>
            <a:r>
              <a:rPr lang="en-US" dirty="0"/>
              <a:t>Worker Events</a:t>
            </a:r>
          </a:p>
        </p:txBody>
      </p:sp>
      <p:sp>
        <p:nvSpPr>
          <p:cNvPr id="3" name="Footer Placeholder 2">
            <a:extLst>
              <a:ext uri="{FF2B5EF4-FFF2-40B4-BE49-F238E27FC236}">
                <a16:creationId xmlns:a16="http://schemas.microsoft.com/office/drawing/2014/main" id="{A0E85BCA-A147-724C-95EC-B30A99D8E745}"/>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0872E1E9-A096-9D44-AAA8-08D1226F8DC0}"/>
              </a:ext>
            </a:extLst>
          </p:cNvPr>
          <p:cNvSpPr>
            <a:spLocks noGrp="1"/>
          </p:cNvSpPr>
          <p:nvPr>
            <p:ph type="sldNum" sz="quarter" idx="11"/>
          </p:nvPr>
        </p:nvSpPr>
        <p:spPr/>
        <p:txBody>
          <a:bodyPr/>
          <a:lstStyle/>
          <a:p>
            <a:fld id="{49DF86D6-4B9D-4B83-AF23-D696D3CD110A}" type="slidenum">
              <a:rPr lang="en-US" smtClean="0"/>
              <a:pPr/>
              <a:t>23</a:t>
            </a:fld>
            <a:endParaRPr lang="en-US" dirty="0"/>
          </a:p>
        </p:txBody>
      </p:sp>
      <p:sp>
        <p:nvSpPr>
          <p:cNvPr id="5" name="Text Placeholder 4">
            <a:extLst>
              <a:ext uri="{FF2B5EF4-FFF2-40B4-BE49-F238E27FC236}">
                <a16:creationId xmlns:a16="http://schemas.microsoft.com/office/drawing/2014/main" id="{976A4763-45EA-7149-928F-FAAB47642312}"/>
              </a:ext>
            </a:extLst>
          </p:cNvPr>
          <p:cNvSpPr>
            <a:spLocks noGrp="1"/>
          </p:cNvSpPr>
          <p:nvPr>
            <p:ph type="body" sz="quarter" idx="12"/>
          </p:nvPr>
        </p:nvSpPr>
        <p:spPr/>
        <p:txBody>
          <a:bodyPr/>
          <a:lstStyle/>
          <a:p>
            <a:r>
              <a:rPr lang="en-US" dirty="0" err="1"/>
              <a:t>onPost</a:t>
            </a:r>
            <a:endParaRPr lang="en-US" dirty="0"/>
          </a:p>
        </p:txBody>
      </p:sp>
      <p:pic>
        <p:nvPicPr>
          <p:cNvPr id="7" name="Picture 6">
            <a:extLst>
              <a:ext uri="{FF2B5EF4-FFF2-40B4-BE49-F238E27FC236}">
                <a16:creationId xmlns:a16="http://schemas.microsoft.com/office/drawing/2014/main" id="{104D5ECD-649F-6540-AAD4-E796CA661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1127125"/>
            <a:ext cx="6832600" cy="2717800"/>
          </a:xfrm>
          <a:prstGeom prst="rect">
            <a:avLst/>
          </a:prstGeom>
        </p:spPr>
      </p:pic>
    </p:spTree>
    <p:extLst>
      <p:ext uri="{BB962C8B-B14F-4D97-AF65-F5344CB8AC3E}">
        <p14:creationId xmlns:p14="http://schemas.microsoft.com/office/powerpoint/2010/main" val="126925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C22C-9B82-144F-8A70-F61F0610DB3D}"/>
              </a:ext>
            </a:extLst>
          </p:cNvPr>
          <p:cNvSpPr>
            <a:spLocks noGrp="1"/>
          </p:cNvSpPr>
          <p:nvPr>
            <p:ph type="title"/>
          </p:nvPr>
        </p:nvSpPr>
        <p:spPr/>
        <p:txBody>
          <a:bodyPr/>
          <a:lstStyle/>
          <a:p>
            <a:r>
              <a:rPr lang="en-US" dirty="0"/>
              <a:t>Worker Events	</a:t>
            </a:r>
          </a:p>
        </p:txBody>
      </p:sp>
      <p:sp>
        <p:nvSpPr>
          <p:cNvPr id="3" name="Footer Placeholder 2">
            <a:extLst>
              <a:ext uri="{FF2B5EF4-FFF2-40B4-BE49-F238E27FC236}">
                <a16:creationId xmlns:a16="http://schemas.microsoft.com/office/drawing/2014/main" id="{136976EE-3768-2041-AD8E-85B39E45B502}"/>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76952EF3-240D-FF41-AB84-833170F6C2EF}"/>
              </a:ext>
            </a:extLst>
          </p:cNvPr>
          <p:cNvSpPr>
            <a:spLocks noGrp="1"/>
          </p:cNvSpPr>
          <p:nvPr>
            <p:ph type="sldNum" sz="quarter" idx="11"/>
          </p:nvPr>
        </p:nvSpPr>
        <p:spPr/>
        <p:txBody>
          <a:bodyPr/>
          <a:lstStyle/>
          <a:p>
            <a:fld id="{49DF86D6-4B9D-4B83-AF23-D696D3CD110A}" type="slidenum">
              <a:rPr lang="en-US" smtClean="0"/>
              <a:pPr/>
              <a:t>24</a:t>
            </a:fld>
            <a:endParaRPr lang="en-US" dirty="0"/>
          </a:p>
        </p:txBody>
      </p:sp>
      <p:sp>
        <p:nvSpPr>
          <p:cNvPr id="5" name="Text Placeholder 4">
            <a:extLst>
              <a:ext uri="{FF2B5EF4-FFF2-40B4-BE49-F238E27FC236}">
                <a16:creationId xmlns:a16="http://schemas.microsoft.com/office/drawing/2014/main" id="{4A78BBF1-1837-1F45-B704-6E7520C03CA6}"/>
              </a:ext>
            </a:extLst>
          </p:cNvPr>
          <p:cNvSpPr>
            <a:spLocks noGrp="1"/>
          </p:cNvSpPr>
          <p:nvPr>
            <p:ph type="body" sz="quarter" idx="12"/>
          </p:nvPr>
        </p:nvSpPr>
        <p:spPr/>
        <p:txBody>
          <a:bodyPr/>
          <a:lstStyle/>
          <a:p>
            <a:r>
              <a:rPr lang="en-US" dirty="0"/>
              <a:t>You can see </a:t>
            </a:r>
            <a:r>
              <a:rPr lang="en-US" dirty="0" err="1"/>
              <a:t>onPut</a:t>
            </a:r>
            <a:r>
              <a:rPr lang="en-US" dirty="0"/>
              <a:t> and </a:t>
            </a:r>
            <a:br>
              <a:rPr lang="en-US" dirty="0"/>
            </a:br>
            <a:r>
              <a:rPr lang="en-US" dirty="0" err="1"/>
              <a:t>onPatch</a:t>
            </a:r>
            <a:r>
              <a:rPr lang="en-US" dirty="0"/>
              <a:t> aren’t exactly</a:t>
            </a:r>
            <a:br>
              <a:rPr lang="en-US" dirty="0"/>
            </a:br>
            <a:r>
              <a:rPr lang="en-US" dirty="0"/>
              <a:t>implemented</a:t>
            </a:r>
          </a:p>
          <a:p>
            <a:endParaRPr lang="en-US" dirty="0"/>
          </a:p>
          <a:p>
            <a:endParaRPr lang="en-US" dirty="0"/>
          </a:p>
          <a:p>
            <a:endParaRPr lang="en-US" dirty="0"/>
          </a:p>
          <a:p>
            <a:r>
              <a:rPr lang="en-US" dirty="0" err="1"/>
              <a:t>module.exports</a:t>
            </a:r>
            <a:r>
              <a:rPr lang="en-US" dirty="0"/>
              <a:t> = {{worker}}</a:t>
            </a:r>
          </a:p>
        </p:txBody>
      </p:sp>
      <p:pic>
        <p:nvPicPr>
          <p:cNvPr id="7" name="Picture 6">
            <a:extLst>
              <a:ext uri="{FF2B5EF4-FFF2-40B4-BE49-F238E27FC236}">
                <a16:creationId xmlns:a16="http://schemas.microsoft.com/office/drawing/2014/main" id="{43ED3E18-E56A-2743-BC05-2FB29724D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277" y="-1"/>
            <a:ext cx="5617723" cy="6858000"/>
          </a:xfrm>
          <a:prstGeom prst="rect">
            <a:avLst/>
          </a:prstGeom>
        </p:spPr>
      </p:pic>
    </p:spTree>
    <p:extLst>
      <p:ext uri="{BB962C8B-B14F-4D97-AF65-F5344CB8AC3E}">
        <p14:creationId xmlns:p14="http://schemas.microsoft.com/office/powerpoint/2010/main" val="262712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2B34-549F-4549-845B-420345C1D525}"/>
              </a:ext>
            </a:extLst>
          </p:cNvPr>
          <p:cNvSpPr>
            <a:spLocks noGrp="1"/>
          </p:cNvSpPr>
          <p:nvPr>
            <p:ph type="title"/>
          </p:nvPr>
        </p:nvSpPr>
        <p:spPr/>
        <p:txBody>
          <a:bodyPr/>
          <a:lstStyle/>
          <a:p>
            <a:r>
              <a:rPr lang="en-US" dirty="0"/>
              <a:t>RPM Packaging</a:t>
            </a:r>
          </a:p>
        </p:txBody>
      </p:sp>
      <p:sp>
        <p:nvSpPr>
          <p:cNvPr id="3" name="Footer Placeholder 2">
            <a:extLst>
              <a:ext uri="{FF2B5EF4-FFF2-40B4-BE49-F238E27FC236}">
                <a16:creationId xmlns:a16="http://schemas.microsoft.com/office/drawing/2014/main" id="{DE419D69-4E88-4249-9FED-81359D98F605}"/>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1E69593A-A06A-7D4C-89D5-289B1E8A8C93}"/>
              </a:ext>
            </a:extLst>
          </p:cNvPr>
          <p:cNvSpPr>
            <a:spLocks noGrp="1"/>
          </p:cNvSpPr>
          <p:nvPr>
            <p:ph type="sldNum" sz="quarter" idx="11"/>
          </p:nvPr>
        </p:nvSpPr>
        <p:spPr/>
        <p:txBody>
          <a:bodyPr/>
          <a:lstStyle/>
          <a:p>
            <a:fld id="{49DF86D6-4B9D-4B83-AF23-D696D3CD110A}" type="slidenum">
              <a:rPr lang="en-US" smtClean="0"/>
              <a:pPr/>
              <a:t>25</a:t>
            </a:fld>
            <a:endParaRPr lang="en-US" dirty="0"/>
          </a:p>
        </p:txBody>
      </p:sp>
      <p:sp>
        <p:nvSpPr>
          <p:cNvPr id="5" name="Text Placeholder 4">
            <a:extLst>
              <a:ext uri="{FF2B5EF4-FFF2-40B4-BE49-F238E27FC236}">
                <a16:creationId xmlns:a16="http://schemas.microsoft.com/office/drawing/2014/main" id="{8BD1BD22-DDA6-F849-9E5F-62E198A5D631}"/>
              </a:ext>
            </a:extLst>
          </p:cNvPr>
          <p:cNvSpPr>
            <a:spLocks noGrp="1"/>
          </p:cNvSpPr>
          <p:nvPr>
            <p:ph type="body" sz="quarter" idx="12"/>
          </p:nvPr>
        </p:nvSpPr>
        <p:spPr/>
        <p:txBody>
          <a:bodyPr/>
          <a:lstStyle/>
          <a:p>
            <a:endParaRPr lang="en-US" dirty="0"/>
          </a:p>
        </p:txBody>
      </p:sp>
      <p:pic>
        <p:nvPicPr>
          <p:cNvPr id="6" name="Picture 5">
            <a:extLst>
              <a:ext uri="{FF2B5EF4-FFF2-40B4-BE49-F238E27FC236}">
                <a16:creationId xmlns:a16="http://schemas.microsoft.com/office/drawing/2014/main" id="{BDC823E5-332D-0B4E-9BE1-A7B4B2B576E6}"/>
              </a:ext>
            </a:extLst>
          </p:cNvPr>
          <p:cNvPicPr>
            <a:picLocks noChangeAspect="1"/>
          </p:cNvPicPr>
          <p:nvPr/>
        </p:nvPicPr>
        <p:blipFill>
          <a:blip r:embed="rId3"/>
          <a:stretch>
            <a:fillRect/>
          </a:stretch>
        </p:blipFill>
        <p:spPr>
          <a:xfrm>
            <a:off x="8737600" y="1264805"/>
            <a:ext cx="1889760" cy="1677162"/>
          </a:xfrm>
          <a:prstGeom prst="rect">
            <a:avLst/>
          </a:prstGeom>
        </p:spPr>
      </p:pic>
      <p:pic>
        <p:nvPicPr>
          <p:cNvPr id="8" name="Picture 7">
            <a:extLst>
              <a:ext uri="{FF2B5EF4-FFF2-40B4-BE49-F238E27FC236}">
                <a16:creationId xmlns:a16="http://schemas.microsoft.com/office/drawing/2014/main" id="{A7A9A224-BB17-244F-9343-B72E84BD2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219200"/>
            <a:ext cx="5586730" cy="5060673"/>
          </a:xfrm>
          <a:prstGeom prst="rect">
            <a:avLst/>
          </a:prstGeom>
        </p:spPr>
      </p:pic>
    </p:spTree>
    <p:extLst>
      <p:ext uri="{BB962C8B-B14F-4D97-AF65-F5344CB8AC3E}">
        <p14:creationId xmlns:p14="http://schemas.microsoft.com/office/powerpoint/2010/main" val="24142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303CAD-41F5-1847-88E7-EB11629FEF2C}"/>
              </a:ext>
            </a:extLst>
          </p:cNvPr>
          <p:cNvSpPr>
            <a:spLocks noGrp="1"/>
          </p:cNvSpPr>
          <p:nvPr>
            <p:ph type="body" sz="quarter" idx="10"/>
          </p:nvPr>
        </p:nvSpPr>
        <p:spPr/>
        <p:txBody>
          <a:bodyPr/>
          <a:lstStyle/>
          <a:p>
            <a:r>
              <a:rPr lang="en-US" dirty="0"/>
              <a:t>Lab Modules 1,2</a:t>
            </a:r>
          </a:p>
        </p:txBody>
      </p:sp>
    </p:spTree>
    <p:extLst>
      <p:ext uri="{BB962C8B-B14F-4D97-AF65-F5344CB8AC3E}">
        <p14:creationId xmlns:p14="http://schemas.microsoft.com/office/powerpoint/2010/main" val="18155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E6733-732E-624F-920F-5C8E85DBCE49}"/>
              </a:ext>
            </a:extLst>
          </p:cNvPr>
          <p:cNvSpPr>
            <a:spLocks noGrp="1"/>
          </p:cNvSpPr>
          <p:nvPr>
            <p:ph type="body" sz="quarter" idx="10"/>
          </p:nvPr>
        </p:nvSpPr>
        <p:spPr/>
        <p:txBody>
          <a:bodyPr/>
          <a:lstStyle/>
          <a:p>
            <a:r>
              <a:rPr lang="en-US" sz="4400" dirty="0"/>
              <a:t>Module 3 – Asynchronous JS Concepts</a:t>
            </a:r>
          </a:p>
        </p:txBody>
      </p:sp>
    </p:spTree>
    <p:extLst>
      <p:ext uri="{BB962C8B-B14F-4D97-AF65-F5344CB8AC3E}">
        <p14:creationId xmlns:p14="http://schemas.microsoft.com/office/powerpoint/2010/main" val="195880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073-501A-7246-936B-B35A6E16FA3E}"/>
              </a:ext>
            </a:extLst>
          </p:cNvPr>
          <p:cNvSpPr>
            <a:spLocks noGrp="1"/>
          </p:cNvSpPr>
          <p:nvPr>
            <p:ph type="title"/>
          </p:nvPr>
        </p:nvSpPr>
        <p:spPr/>
        <p:txBody>
          <a:bodyPr/>
          <a:lstStyle/>
          <a:p>
            <a:r>
              <a:rPr lang="en-US" dirty="0"/>
              <a:t>Callback Functions</a:t>
            </a:r>
          </a:p>
        </p:txBody>
      </p:sp>
      <p:sp>
        <p:nvSpPr>
          <p:cNvPr id="3" name="Footer Placeholder 2">
            <a:extLst>
              <a:ext uri="{FF2B5EF4-FFF2-40B4-BE49-F238E27FC236}">
                <a16:creationId xmlns:a16="http://schemas.microsoft.com/office/drawing/2014/main" id="{7B3C0F0B-AA87-1A4E-805C-AF18B48B310E}"/>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CBC612B-EF4E-9D49-AF20-1EF2766C1D2A}"/>
              </a:ext>
            </a:extLst>
          </p:cNvPr>
          <p:cNvSpPr>
            <a:spLocks noGrp="1"/>
          </p:cNvSpPr>
          <p:nvPr>
            <p:ph type="sldNum" sz="quarter" idx="11"/>
          </p:nvPr>
        </p:nvSpPr>
        <p:spPr/>
        <p:txBody>
          <a:bodyPr/>
          <a:lstStyle/>
          <a:p>
            <a:fld id="{49DF86D6-4B9D-4B83-AF23-D696D3CD110A}" type="slidenum">
              <a:rPr lang="en-US" smtClean="0"/>
              <a:pPr/>
              <a:t>28</a:t>
            </a:fld>
            <a:endParaRPr lang="en-US" dirty="0"/>
          </a:p>
        </p:txBody>
      </p:sp>
      <p:pic>
        <p:nvPicPr>
          <p:cNvPr id="6" name="Picture 5">
            <a:extLst>
              <a:ext uri="{FF2B5EF4-FFF2-40B4-BE49-F238E27FC236}">
                <a16:creationId xmlns:a16="http://schemas.microsoft.com/office/drawing/2014/main" id="{81EA907B-1570-8942-AFAB-AFF65D1B09C9}"/>
              </a:ext>
            </a:extLst>
          </p:cNvPr>
          <p:cNvPicPr>
            <a:picLocks noChangeAspect="1"/>
          </p:cNvPicPr>
          <p:nvPr/>
        </p:nvPicPr>
        <p:blipFill>
          <a:blip r:embed="rId2"/>
          <a:stretch>
            <a:fillRect/>
          </a:stretch>
        </p:blipFill>
        <p:spPr>
          <a:xfrm>
            <a:off x="8728628" y="304801"/>
            <a:ext cx="3158572" cy="2757170"/>
          </a:xfrm>
          <a:prstGeom prst="rect">
            <a:avLst/>
          </a:prstGeom>
        </p:spPr>
      </p:pic>
      <p:sp>
        <p:nvSpPr>
          <p:cNvPr id="5" name="Text Placeholder 4">
            <a:extLst>
              <a:ext uri="{FF2B5EF4-FFF2-40B4-BE49-F238E27FC236}">
                <a16:creationId xmlns:a16="http://schemas.microsoft.com/office/drawing/2014/main" id="{A3001C7E-DCB3-4349-B6F9-26951239F101}"/>
              </a:ext>
            </a:extLst>
          </p:cNvPr>
          <p:cNvSpPr>
            <a:spLocks noGrp="1"/>
          </p:cNvSpPr>
          <p:nvPr>
            <p:ph type="body" sz="quarter" idx="12"/>
          </p:nvPr>
        </p:nvSpPr>
        <p:spPr>
          <a:xfrm>
            <a:off x="304800" y="1066800"/>
            <a:ext cx="11582400" cy="7417434"/>
          </a:xfrm>
        </p:spPr>
        <p:txBody>
          <a:bodyPr/>
          <a:lstStyle/>
          <a:p>
            <a:r>
              <a:rPr lang="en-US" dirty="0"/>
              <a:t>Functions passed as arguments to</a:t>
            </a:r>
            <a:br>
              <a:rPr lang="en-US" dirty="0"/>
            </a:br>
            <a:r>
              <a:rPr lang="en-US" dirty="0"/>
              <a:t>other functions</a:t>
            </a:r>
          </a:p>
          <a:p>
            <a:pPr lvl="1"/>
            <a:r>
              <a:rPr lang="en-US" dirty="0">
                <a:hlinkClick r:id="rId3"/>
              </a:rPr>
              <a:t>Simple callback example</a:t>
            </a:r>
            <a:endParaRPr lang="en-US" dirty="0"/>
          </a:p>
          <a:p>
            <a:pPr lvl="1"/>
            <a:endParaRPr lang="en-US" dirty="0"/>
          </a:p>
          <a:p>
            <a:endParaRPr lang="en-US" dirty="0"/>
          </a:p>
          <a:p>
            <a:endParaRPr lang="en-US" dirty="0"/>
          </a:p>
          <a:p>
            <a:r>
              <a:rPr lang="en-US" dirty="0"/>
              <a:t>Why do we actually need callbacks?</a:t>
            </a:r>
          </a:p>
          <a:p>
            <a:pPr lvl="1"/>
            <a:r>
              <a:rPr lang="en-US" dirty="0">
                <a:hlinkClick r:id="rId4"/>
              </a:rPr>
              <a:t>HTTP example 1</a:t>
            </a:r>
            <a:endParaRPr lang="en-US" dirty="0"/>
          </a:p>
          <a:p>
            <a:pPr lvl="1"/>
            <a:r>
              <a:rPr lang="en-US" dirty="0">
                <a:hlinkClick r:id="rId5"/>
              </a:rPr>
              <a:t>HTTP example 2</a:t>
            </a:r>
            <a:endParaRPr lang="en-US" dirty="0"/>
          </a:p>
          <a:p>
            <a:endParaRPr lang="en-US" dirty="0"/>
          </a:p>
        </p:txBody>
      </p:sp>
    </p:spTree>
    <p:extLst>
      <p:ext uri="{BB962C8B-B14F-4D97-AF65-F5344CB8AC3E}">
        <p14:creationId xmlns:p14="http://schemas.microsoft.com/office/powerpoint/2010/main" val="72357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50D6-CBBF-2944-81E4-E4B3F9EB4E6C}"/>
              </a:ext>
            </a:extLst>
          </p:cNvPr>
          <p:cNvSpPr>
            <a:spLocks noGrp="1"/>
          </p:cNvSpPr>
          <p:nvPr>
            <p:ph type="title"/>
          </p:nvPr>
        </p:nvSpPr>
        <p:spPr/>
        <p:txBody>
          <a:bodyPr/>
          <a:lstStyle/>
          <a:p>
            <a:r>
              <a:rPr lang="en-US" dirty="0"/>
              <a:t>Callbacks</a:t>
            </a:r>
          </a:p>
        </p:txBody>
      </p:sp>
      <p:sp>
        <p:nvSpPr>
          <p:cNvPr id="3" name="Footer Placeholder 2">
            <a:extLst>
              <a:ext uri="{FF2B5EF4-FFF2-40B4-BE49-F238E27FC236}">
                <a16:creationId xmlns:a16="http://schemas.microsoft.com/office/drawing/2014/main" id="{C0C0CED6-C355-A545-9E1F-A15DB01EC554}"/>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1ED30F16-A5B6-4348-BC3F-597076D358B5}"/>
              </a:ext>
            </a:extLst>
          </p:cNvPr>
          <p:cNvSpPr>
            <a:spLocks noGrp="1"/>
          </p:cNvSpPr>
          <p:nvPr>
            <p:ph type="sldNum" sz="quarter" idx="11"/>
          </p:nvPr>
        </p:nvSpPr>
        <p:spPr/>
        <p:txBody>
          <a:bodyPr/>
          <a:lstStyle/>
          <a:p>
            <a:fld id="{49DF86D6-4B9D-4B83-AF23-D696D3CD110A}" type="slidenum">
              <a:rPr lang="en-US" smtClean="0"/>
              <a:pPr/>
              <a:t>29</a:t>
            </a:fld>
            <a:endParaRPr lang="en-US" dirty="0"/>
          </a:p>
        </p:txBody>
      </p:sp>
      <p:sp>
        <p:nvSpPr>
          <p:cNvPr id="5" name="Text Placeholder 4">
            <a:extLst>
              <a:ext uri="{FF2B5EF4-FFF2-40B4-BE49-F238E27FC236}">
                <a16:creationId xmlns:a16="http://schemas.microsoft.com/office/drawing/2014/main" id="{5FD39FB4-997F-4640-8FDE-8A92F3F4BE7A}"/>
              </a:ext>
            </a:extLst>
          </p:cNvPr>
          <p:cNvSpPr>
            <a:spLocks noGrp="1"/>
          </p:cNvSpPr>
          <p:nvPr>
            <p:ph type="body" sz="quarter" idx="12"/>
          </p:nvPr>
        </p:nvSpPr>
        <p:spPr/>
        <p:txBody>
          <a:bodyPr/>
          <a:lstStyle/>
          <a:p>
            <a:r>
              <a:rPr lang="en-US" dirty="0"/>
              <a:t>Why do we actually need </a:t>
            </a:r>
            <a:br>
              <a:rPr lang="en-US" dirty="0"/>
            </a:br>
            <a:r>
              <a:rPr lang="en-US" dirty="0"/>
              <a:t>callbacks?</a:t>
            </a:r>
          </a:p>
          <a:p>
            <a:endParaRPr lang="en-US" dirty="0"/>
          </a:p>
          <a:p>
            <a:r>
              <a:rPr lang="en-US" dirty="0">
                <a:hlinkClick r:id="rId3"/>
              </a:rPr>
              <a:t>HTTP example 1</a:t>
            </a:r>
            <a:endParaRPr lang="en-US" dirty="0"/>
          </a:p>
          <a:p>
            <a:r>
              <a:rPr lang="en-US" dirty="0">
                <a:hlinkClick r:id="rId4"/>
              </a:rPr>
              <a:t>HTTP example 2</a:t>
            </a:r>
            <a:endParaRPr lang="en-US" dirty="0"/>
          </a:p>
          <a:p>
            <a:endParaRPr lang="en-US" dirty="0"/>
          </a:p>
        </p:txBody>
      </p:sp>
      <p:pic>
        <p:nvPicPr>
          <p:cNvPr id="7" name="Picture 6">
            <a:extLst>
              <a:ext uri="{FF2B5EF4-FFF2-40B4-BE49-F238E27FC236}">
                <a16:creationId xmlns:a16="http://schemas.microsoft.com/office/drawing/2014/main" id="{655C3C1E-B4F2-A94F-B7C6-58EEB4836D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750" y="2347912"/>
            <a:ext cx="5626100" cy="1841500"/>
          </a:xfrm>
          <a:prstGeom prst="rect">
            <a:avLst/>
          </a:prstGeom>
        </p:spPr>
      </p:pic>
      <p:pic>
        <p:nvPicPr>
          <p:cNvPr id="14" name="Picture 13">
            <a:extLst>
              <a:ext uri="{FF2B5EF4-FFF2-40B4-BE49-F238E27FC236}">
                <a16:creationId xmlns:a16="http://schemas.microsoft.com/office/drawing/2014/main" id="{FAAD57B3-94C0-4B48-919F-D5A54A750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750" y="276225"/>
            <a:ext cx="5524500" cy="1701800"/>
          </a:xfrm>
          <a:prstGeom prst="rect">
            <a:avLst/>
          </a:prstGeom>
        </p:spPr>
      </p:pic>
      <p:pic>
        <p:nvPicPr>
          <p:cNvPr id="20" name="Picture 19">
            <a:extLst>
              <a:ext uri="{FF2B5EF4-FFF2-40B4-BE49-F238E27FC236}">
                <a16:creationId xmlns:a16="http://schemas.microsoft.com/office/drawing/2014/main" id="{C28B6900-22F0-FD4C-B823-1BA0E6D44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731" y="4278023"/>
            <a:ext cx="4577237" cy="2492664"/>
          </a:xfrm>
          <a:prstGeom prst="rect">
            <a:avLst/>
          </a:prstGeom>
        </p:spPr>
      </p:pic>
    </p:spTree>
    <p:extLst>
      <p:ext uri="{BB962C8B-B14F-4D97-AF65-F5344CB8AC3E}">
        <p14:creationId xmlns:p14="http://schemas.microsoft.com/office/powerpoint/2010/main" val="5968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Goals</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3</a:t>
            </a:fld>
            <a:endParaRPr lang="en-US" dirty="0"/>
          </a:p>
        </p:txBody>
      </p:sp>
      <p:sp>
        <p:nvSpPr>
          <p:cNvPr id="8" name="Content Placeholder 7"/>
          <p:cNvSpPr>
            <a:spLocks noGrp="1"/>
          </p:cNvSpPr>
          <p:nvPr>
            <p:ph type="body" sz="quarter" idx="12"/>
          </p:nvPr>
        </p:nvSpPr>
        <p:spPr/>
        <p:txBody>
          <a:bodyPr/>
          <a:lstStyle/>
          <a:p>
            <a:r>
              <a:rPr lang="en-US" b="0" dirty="0"/>
              <a:t>Familiarity with what platforms can run </a:t>
            </a:r>
            <a:r>
              <a:rPr lang="en-US" b="0" dirty="0" err="1"/>
              <a:t>iCLX</a:t>
            </a:r>
            <a:endParaRPr lang="en-US" b="0" dirty="0"/>
          </a:p>
          <a:p>
            <a:r>
              <a:rPr lang="en-US" b="0" dirty="0"/>
              <a:t>Comfortable with packaging and Installing workers</a:t>
            </a:r>
          </a:p>
          <a:p>
            <a:r>
              <a:rPr lang="en-US" b="0" dirty="0"/>
              <a:t>Understanding worker events and </a:t>
            </a:r>
            <a:r>
              <a:rPr lang="en-US" b="0" dirty="0" err="1"/>
              <a:t>restWorker</a:t>
            </a:r>
            <a:r>
              <a:rPr lang="en-US" b="0" dirty="0"/>
              <a:t> and </a:t>
            </a:r>
            <a:r>
              <a:rPr lang="en-US" b="0" dirty="0" err="1"/>
              <a:t>restOperation</a:t>
            </a:r>
            <a:r>
              <a:rPr lang="en-US" b="0" dirty="0"/>
              <a:t> classes</a:t>
            </a:r>
          </a:p>
          <a:p>
            <a:r>
              <a:rPr lang="en-US" b="0" dirty="0"/>
              <a:t>Interact with current PD examples</a:t>
            </a:r>
          </a:p>
          <a:p>
            <a:r>
              <a:rPr lang="en-US" b="0" dirty="0"/>
              <a:t>AS3 primer</a:t>
            </a:r>
          </a:p>
          <a:p>
            <a:r>
              <a:rPr lang="en-US" b="0" dirty="0"/>
              <a:t>Very little writing of JS needed***</a:t>
            </a:r>
          </a:p>
        </p:txBody>
      </p:sp>
    </p:spTree>
    <p:extLst>
      <p:ext uri="{BB962C8B-B14F-4D97-AF65-F5344CB8AC3E}">
        <p14:creationId xmlns:p14="http://schemas.microsoft.com/office/powerpoint/2010/main" val="388129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073-501A-7246-936B-B35A6E16FA3E}"/>
              </a:ext>
            </a:extLst>
          </p:cNvPr>
          <p:cNvSpPr>
            <a:spLocks noGrp="1"/>
          </p:cNvSpPr>
          <p:nvPr>
            <p:ph type="title"/>
          </p:nvPr>
        </p:nvSpPr>
        <p:spPr/>
        <p:txBody>
          <a:bodyPr/>
          <a:lstStyle/>
          <a:p>
            <a:r>
              <a:rPr lang="en-US" dirty="0"/>
              <a:t>Callback Hell</a:t>
            </a:r>
          </a:p>
        </p:txBody>
      </p:sp>
      <p:sp>
        <p:nvSpPr>
          <p:cNvPr id="3" name="Footer Placeholder 2">
            <a:extLst>
              <a:ext uri="{FF2B5EF4-FFF2-40B4-BE49-F238E27FC236}">
                <a16:creationId xmlns:a16="http://schemas.microsoft.com/office/drawing/2014/main" id="{7B3C0F0B-AA87-1A4E-805C-AF18B48B310E}"/>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ECBC612B-EF4E-9D49-AF20-1EF2766C1D2A}"/>
              </a:ext>
            </a:extLst>
          </p:cNvPr>
          <p:cNvSpPr>
            <a:spLocks noGrp="1"/>
          </p:cNvSpPr>
          <p:nvPr>
            <p:ph type="sldNum" sz="quarter" idx="11"/>
          </p:nvPr>
        </p:nvSpPr>
        <p:spPr/>
        <p:txBody>
          <a:bodyPr/>
          <a:lstStyle/>
          <a:p>
            <a:fld id="{49DF86D6-4B9D-4B83-AF23-D696D3CD110A}" type="slidenum">
              <a:rPr lang="en-US" smtClean="0"/>
              <a:pPr/>
              <a:t>30</a:t>
            </a:fld>
            <a:endParaRPr lang="en-US" dirty="0"/>
          </a:p>
        </p:txBody>
      </p:sp>
      <p:sp>
        <p:nvSpPr>
          <p:cNvPr id="5" name="Text Placeholder 4">
            <a:extLst>
              <a:ext uri="{FF2B5EF4-FFF2-40B4-BE49-F238E27FC236}">
                <a16:creationId xmlns:a16="http://schemas.microsoft.com/office/drawing/2014/main" id="{A3001C7E-DCB3-4349-B6F9-26951239F101}"/>
              </a:ext>
            </a:extLst>
          </p:cNvPr>
          <p:cNvSpPr>
            <a:spLocks noGrp="1"/>
          </p:cNvSpPr>
          <p:nvPr>
            <p:ph type="body" sz="quarter" idx="12"/>
          </p:nvPr>
        </p:nvSpPr>
        <p:spPr>
          <a:xfrm>
            <a:off x="304800" y="1538865"/>
            <a:ext cx="11582400" cy="5181600"/>
          </a:xfrm>
        </p:spPr>
        <p:txBody>
          <a:bodyPr/>
          <a:lstStyle/>
          <a:p>
            <a:r>
              <a:rPr lang="en-US" dirty="0"/>
              <a:t>What if you need</a:t>
            </a:r>
            <a:br>
              <a:rPr lang="en-US" dirty="0"/>
            </a:br>
            <a:r>
              <a:rPr lang="en-US" dirty="0"/>
              <a:t>to nest callbacks?</a:t>
            </a:r>
          </a:p>
          <a:p>
            <a:endParaRPr lang="en-US" dirty="0"/>
          </a:p>
          <a:p>
            <a:endParaRPr lang="en-US" dirty="0"/>
          </a:p>
          <a:p>
            <a:endParaRPr lang="en-US" dirty="0"/>
          </a:p>
          <a:p>
            <a:endParaRPr lang="en-US" dirty="0"/>
          </a:p>
          <a:p>
            <a:pPr marL="0" indent="0">
              <a:buNone/>
            </a:pPr>
            <a:endParaRPr lang="en-US" dirty="0"/>
          </a:p>
          <a:p>
            <a:r>
              <a:rPr lang="en-US" dirty="0"/>
              <a:t>A better way exists…</a:t>
            </a:r>
          </a:p>
        </p:txBody>
      </p:sp>
      <p:pic>
        <p:nvPicPr>
          <p:cNvPr id="7" name="Picture 6">
            <a:extLst>
              <a:ext uri="{FF2B5EF4-FFF2-40B4-BE49-F238E27FC236}">
                <a16:creationId xmlns:a16="http://schemas.microsoft.com/office/drawing/2014/main" id="{6E97B1E7-587B-5946-89F7-1A55B322254D}"/>
              </a:ext>
            </a:extLst>
          </p:cNvPr>
          <p:cNvPicPr>
            <a:picLocks noChangeAspect="1"/>
          </p:cNvPicPr>
          <p:nvPr/>
        </p:nvPicPr>
        <p:blipFill>
          <a:blip r:embed="rId3"/>
          <a:stretch>
            <a:fillRect/>
          </a:stretch>
        </p:blipFill>
        <p:spPr>
          <a:xfrm>
            <a:off x="4667319" y="1092931"/>
            <a:ext cx="7524681" cy="4383309"/>
          </a:xfrm>
          <a:prstGeom prst="rect">
            <a:avLst/>
          </a:prstGeom>
        </p:spPr>
      </p:pic>
    </p:spTree>
    <p:extLst>
      <p:ext uri="{BB962C8B-B14F-4D97-AF65-F5344CB8AC3E}">
        <p14:creationId xmlns:p14="http://schemas.microsoft.com/office/powerpoint/2010/main" val="508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D073-501A-7246-936B-B35A6E16FA3E}"/>
              </a:ext>
            </a:extLst>
          </p:cNvPr>
          <p:cNvSpPr>
            <a:spLocks noGrp="1"/>
          </p:cNvSpPr>
          <p:nvPr>
            <p:ph type="title"/>
          </p:nvPr>
        </p:nvSpPr>
        <p:spPr/>
        <p:txBody>
          <a:bodyPr/>
          <a:lstStyle/>
          <a:p>
            <a:r>
              <a:rPr lang="en-US" dirty="0"/>
              <a:t>Promises</a:t>
            </a:r>
          </a:p>
        </p:txBody>
      </p:sp>
      <p:sp>
        <p:nvSpPr>
          <p:cNvPr id="3" name="Footer Placeholder 2">
            <a:extLst>
              <a:ext uri="{FF2B5EF4-FFF2-40B4-BE49-F238E27FC236}">
                <a16:creationId xmlns:a16="http://schemas.microsoft.com/office/drawing/2014/main" id="{7B3C0F0B-AA87-1A4E-805C-AF18B48B310E}"/>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ECBC612B-EF4E-9D49-AF20-1EF2766C1D2A}"/>
              </a:ext>
            </a:extLst>
          </p:cNvPr>
          <p:cNvSpPr>
            <a:spLocks noGrp="1"/>
          </p:cNvSpPr>
          <p:nvPr>
            <p:ph type="sldNum" sz="quarter" idx="11"/>
          </p:nvPr>
        </p:nvSpPr>
        <p:spPr/>
        <p:txBody>
          <a:bodyPr/>
          <a:lstStyle/>
          <a:p>
            <a:fld id="{49DF86D6-4B9D-4B83-AF23-D696D3CD110A}" type="slidenum">
              <a:rPr lang="en-US" smtClean="0"/>
              <a:pPr/>
              <a:t>31</a:t>
            </a:fld>
            <a:endParaRPr lang="en-US" dirty="0"/>
          </a:p>
        </p:txBody>
      </p:sp>
      <p:pic>
        <p:nvPicPr>
          <p:cNvPr id="7" name="Picture 6">
            <a:extLst>
              <a:ext uri="{FF2B5EF4-FFF2-40B4-BE49-F238E27FC236}">
                <a16:creationId xmlns:a16="http://schemas.microsoft.com/office/drawing/2014/main" id="{FA00252E-6EA1-F547-A087-B538EFD7DBEC}"/>
              </a:ext>
            </a:extLst>
          </p:cNvPr>
          <p:cNvPicPr>
            <a:picLocks noChangeAspect="1"/>
          </p:cNvPicPr>
          <p:nvPr/>
        </p:nvPicPr>
        <p:blipFill>
          <a:blip r:embed="rId3"/>
          <a:stretch>
            <a:fillRect/>
          </a:stretch>
        </p:blipFill>
        <p:spPr>
          <a:xfrm>
            <a:off x="8207057" y="1625542"/>
            <a:ext cx="2759075" cy="4414520"/>
          </a:xfrm>
          <a:prstGeom prst="rect">
            <a:avLst/>
          </a:prstGeom>
        </p:spPr>
      </p:pic>
      <p:sp>
        <p:nvSpPr>
          <p:cNvPr id="5" name="Text Placeholder 4">
            <a:extLst>
              <a:ext uri="{FF2B5EF4-FFF2-40B4-BE49-F238E27FC236}">
                <a16:creationId xmlns:a16="http://schemas.microsoft.com/office/drawing/2014/main" id="{A3001C7E-DCB3-4349-B6F9-26951239F101}"/>
              </a:ext>
            </a:extLst>
          </p:cNvPr>
          <p:cNvSpPr>
            <a:spLocks noGrp="1"/>
          </p:cNvSpPr>
          <p:nvPr>
            <p:ph type="body" sz="quarter" idx="12"/>
          </p:nvPr>
        </p:nvSpPr>
        <p:spPr>
          <a:xfrm>
            <a:off x="101600" y="1625542"/>
            <a:ext cx="11582400" cy="7203498"/>
          </a:xfrm>
        </p:spPr>
        <p:txBody>
          <a:bodyPr/>
          <a:lstStyle/>
          <a:p>
            <a:r>
              <a:rPr lang="en-US" dirty="0"/>
              <a:t>Associated Methods</a:t>
            </a:r>
          </a:p>
          <a:p>
            <a:pPr lvl="1"/>
            <a:r>
              <a:rPr lang="en-US" dirty="0"/>
              <a:t>.then()</a:t>
            </a:r>
          </a:p>
          <a:p>
            <a:pPr lvl="1"/>
            <a:r>
              <a:rPr lang="en-US" dirty="0"/>
              <a:t>.catch()</a:t>
            </a:r>
          </a:p>
          <a:p>
            <a:pPr lvl="1"/>
            <a:endParaRPr lang="en-US" dirty="0"/>
          </a:p>
          <a:p>
            <a:pPr lvl="1"/>
            <a:endParaRPr lang="en-US" dirty="0"/>
          </a:p>
          <a:p>
            <a:r>
              <a:rPr lang="en-US" dirty="0"/>
              <a:t>Promise State</a:t>
            </a:r>
          </a:p>
          <a:p>
            <a:pPr lvl="1"/>
            <a:r>
              <a:rPr lang="en-US" dirty="0"/>
              <a:t>.</a:t>
            </a:r>
            <a:r>
              <a:rPr lang="en-US" dirty="0" err="1"/>
              <a:t>isFulfilled</a:t>
            </a:r>
            <a:r>
              <a:rPr lang="en-US" dirty="0"/>
              <a:t>()</a:t>
            </a:r>
          </a:p>
          <a:p>
            <a:pPr lvl="1"/>
            <a:r>
              <a:rPr lang="en-US" dirty="0"/>
              <a:t>.</a:t>
            </a:r>
            <a:r>
              <a:rPr lang="en-US" dirty="0" err="1"/>
              <a:t>isPending</a:t>
            </a:r>
            <a:r>
              <a:rPr lang="en-US" dirty="0"/>
              <a:t>()</a:t>
            </a:r>
          </a:p>
          <a:p>
            <a:pPr lvl="1"/>
            <a:r>
              <a:rPr lang="en-US" dirty="0"/>
              <a:t>.</a:t>
            </a:r>
            <a:r>
              <a:rPr lang="en-US" dirty="0" err="1"/>
              <a:t>isRejected</a:t>
            </a:r>
            <a:r>
              <a:rPr lang="en-US" dirty="0"/>
              <a:t>()</a:t>
            </a:r>
          </a:p>
          <a:p>
            <a:pPr lvl="1"/>
            <a:endParaRPr lang="en-US" dirty="0"/>
          </a:p>
          <a:p>
            <a:pPr marL="0" indent="0">
              <a:buNone/>
            </a:pPr>
            <a:r>
              <a:rPr lang="en-US" sz="1600" dirty="0">
                <a:hlinkClick r:id="rId4"/>
              </a:rPr>
              <a:t>HTTP Example</a:t>
            </a:r>
            <a:endParaRPr lang="en-US" sz="1600" dirty="0"/>
          </a:p>
        </p:txBody>
      </p:sp>
      <p:pic>
        <p:nvPicPr>
          <p:cNvPr id="6" name="Picture 5">
            <a:extLst>
              <a:ext uri="{FF2B5EF4-FFF2-40B4-BE49-F238E27FC236}">
                <a16:creationId xmlns:a16="http://schemas.microsoft.com/office/drawing/2014/main" id="{6BB95B50-78AD-E24F-9470-68567728759F}"/>
              </a:ext>
            </a:extLst>
          </p:cNvPr>
          <p:cNvPicPr>
            <a:picLocks noChangeAspect="1"/>
          </p:cNvPicPr>
          <p:nvPr/>
        </p:nvPicPr>
        <p:blipFill>
          <a:blip r:embed="rId5"/>
          <a:stretch>
            <a:fillRect/>
          </a:stretch>
        </p:blipFill>
        <p:spPr>
          <a:xfrm>
            <a:off x="7741920" y="294641"/>
            <a:ext cx="3689350" cy="1223461"/>
          </a:xfrm>
          <a:prstGeom prst="rect">
            <a:avLst/>
          </a:prstGeom>
        </p:spPr>
      </p:pic>
    </p:spTree>
    <p:extLst>
      <p:ext uri="{BB962C8B-B14F-4D97-AF65-F5344CB8AC3E}">
        <p14:creationId xmlns:p14="http://schemas.microsoft.com/office/powerpoint/2010/main" val="15357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A847-F32D-FA4F-A5E5-28E989C9EF24}"/>
              </a:ext>
            </a:extLst>
          </p:cNvPr>
          <p:cNvSpPr>
            <a:spLocks noGrp="1"/>
          </p:cNvSpPr>
          <p:nvPr>
            <p:ph type="title"/>
          </p:nvPr>
        </p:nvSpPr>
        <p:spPr/>
        <p:txBody>
          <a:bodyPr/>
          <a:lstStyle/>
          <a:p>
            <a:r>
              <a:rPr lang="en-US" dirty="0"/>
              <a:t>Example Promise use in </a:t>
            </a:r>
            <a:r>
              <a:rPr lang="en-US" dirty="0" err="1"/>
              <a:t>restWorker</a:t>
            </a:r>
            <a:endParaRPr lang="en-US" dirty="0"/>
          </a:p>
        </p:txBody>
      </p:sp>
      <p:sp>
        <p:nvSpPr>
          <p:cNvPr id="3" name="Footer Placeholder 2">
            <a:extLst>
              <a:ext uri="{FF2B5EF4-FFF2-40B4-BE49-F238E27FC236}">
                <a16:creationId xmlns:a16="http://schemas.microsoft.com/office/drawing/2014/main" id="{D5C8E484-FBD4-684E-8F12-262E8D72B1DD}"/>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5A446849-A7F0-AB4E-95D2-79A544063177}"/>
              </a:ext>
            </a:extLst>
          </p:cNvPr>
          <p:cNvSpPr>
            <a:spLocks noGrp="1"/>
          </p:cNvSpPr>
          <p:nvPr>
            <p:ph type="sldNum" sz="quarter" idx="11"/>
          </p:nvPr>
        </p:nvSpPr>
        <p:spPr/>
        <p:txBody>
          <a:bodyPr/>
          <a:lstStyle/>
          <a:p>
            <a:fld id="{49DF86D6-4B9D-4B83-AF23-D696D3CD110A}" type="slidenum">
              <a:rPr lang="en-US" smtClean="0"/>
              <a:pPr/>
              <a:t>32</a:t>
            </a:fld>
            <a:endParaRPr lang="en-US" dirty="0"/>
          </a:p>
        </p:txBody>
      </p:sp>
      <p:sp>
        <p:nvSpPr>
          <p:cNvPr id="5" name="Text Placeholder 4">
            <a:extLst>
              <a:ext uri="{FF2B5EF4-FFF2-40B4-BE49-F238E27FC236}">
                <a16:creationId xmlns:a16="http://schemas.microsoft.com/office/drawing/2014/main" id="{9522A6DC-B3DD-0047-B837-FB8C0B2683EA}"/>
              </a:ext>
            </a:extLst>
          </p:cNvPr>
          <p:cNvSpPr>
            <a:spLocks noGrp="1"/>
          </p:cNvSpPr>
          <p:nvPr>
            <p:ph type="body" sz="quarter" idx="12"/>
          </p:nvPr>
        </p:nvSpPr>
        <p:spPr/>
        <p:txBody>
          <a:bodyPr/>
          <a:lstStyle/>
          <a:p>
            <a:endParaRPr lang="en-US" dirty="0"/>
          </a:p>
        </p:txBody>
      </p:sp>
      <p:pic>
        <p:nvPicPr>
          <p:cNvPr id="11" name="Picture 10">
            <a:extLst>
              <a:ext uri="{FF2B5EF4-FFF2-40B4-BE49-F238E27FC236}">
                <a16:creationId xmlns:a16="http://schemas.microsoft.com/office/drawing/2014/main" id="{329B13AD-3D64-7242-8E3E-076B4B7EF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72731"/>
            <a:ext cx="8044298" cy="5638800"/>
          </a:xfrm>
          <a:prstGeom prst="rect">
            <a:avLst/>
          </a:prstGeom>
        </p:spPr>
      </p:pic>
      <p:pic>
        <p:nvPicPr>
          <p:cNvPr id="13" name="Picture 12">
            <a:extLst>
              <a:ext uri="{FF2B5EF4-FFF2-40B4-BE49-F238E27FC236}">
                <a16:creationId xmlns:a16="http://schemas.microsoft.com/office/drawing/2014/main" id="{1D77FEC7-286D-CD43-A26F-E65DE5D86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269" y="1264804"/>
            <a:ext cx="6673932" cy="2664561"/>
          </a:xfrm>
          <a:prstGeom prst="rect">
            <a:avLst/>
          </a:prstGeom>
        </p:spPr>
      </p:pic>
    </p:spTree>
    <p:extLst>
      <p:ext uri="{BB962C8B-B14F-4D97-AF65-F5344CB8AC3E}">
        <p14:creationId xmlns:p14="http://schemas.microsoft.com/office/powerpoint/2010/main" val="327975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22ED0-924A-4847-94D4-7E330A1F7F6E}"/>
              </a:ext>
            </a:extLst>
          </p:cNvPr>
          <p:cNvSpPr>
            <a:spLocks noGrp="1"/>
          </p:cNvSpPr>
          <p:nvPr>
            <p:ph type="body" sz="quarter" idx="10"/>
          </p:nvPr>
        </p:nvSpPr>
        <p:spPr/>
        <p:txBody>
          <a:bodyPr/>
          <a:lstStyle/>
          <a:p>
            <a:r>
              <a:rPr lang="en-US" dirty="0"/>
              <a:t>Lab Module 3</a:t>
            </a:r>
          </a:p>
        </p:txBody>
      </p:sp>
    </p:spTree>
    <p:extLst>
      <p:ext uri="{BB962C8B-B14F-4D97-AF65-F5344CB8AC3E}">
        <p14:creationId xmlns:p14="http://schemas.microsoft.com/office/powerpoint/2010/main" val="288156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4349-CA04-8F4A-9210-D281062C0681}"/>
              </a:ext>
            </a:extLst>
          </p:cNvPr>
          <p:cNvSpPr>
            <a:spLocks noGrp="1"/>
          </p:cNvSpPr>
          <p:nvPr>
            <p:ph type="title"/>
          </p:nvPr>
        </p:nvSpPr>
        <p:spPr>
          <a:xfrm>
            <a:off x="304800" y="304801"/>
            <a:ext cx="11582400" cy="867930"/>
          </a:xfrm>
        </p:spPr>
        <p:txBody>
          <a:bodyPr/>
          <a:lstStyle/>
          <a:p>
            <a:r>
              <a:rPr lang="en-US" dirty="0"/>
              <a:t>API Services Gateway </a:t>
            </a:r>
            <a:r>
              <a:rPr lang="en-US" sz="2000" dirty="0"/>
              <a:t>(aka REST proxy container)</a:t>
            </a:r>
          </a:p>
        </p:txBody>
      </p:sp>
      <p:sp>
        <p:nvSpPr>
          <p:cNvPr id="3" name="Footer Placeholder 2">
            <a:extLst>
              <a:ext uri="{FF2B5EF4-FFF2-40B4-BE49-F238E27FC236}">
                <a16:creationId xmlns:a16="http://schemas.microsoft.com/office/drawing/2014/main" id="{646CD1B8-15C9-9B40-98BA-F5355E31FBB9}"/>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8FE72CC9-3843-7244-92D6-50648760330E}"/>
              </a:ext>
            </a:extLst>
          </p:cNvPr>
          <p:cNvSpPr>
            <a:spLocks noGrp="1"/>
          </p:cNvSpPr>
          <p:nvPr>
            <p:ph type="sldNum" sz="quarter" idx="11"/>
          </p:nvPr>
        </p:nvSpPr>
        <p:spPr/>
        <p:txBody>
          <a:bodyPr/>
          <a:lstStyle/>
          <a:p>
            <a:fld id="{49DF86D6-4B9D-4B83-AF23-D696D3CD110A}" type="slidenum">
              <a:rPr lang="en-US" smtClean="0"/>
              <a:pPr/>
              <a:t>34</a:t>
            </a:fld>
            <a:endParaRPr lang="en-US" dirty="0"/>
          </a:p>
        </p:txBody>
      </p:sp>
      <p:sp>
        <p:nvSpPr>
          <p:cNvPr id="5" name="Text Placeholder 4">
            <a:extLst>
              <a:ext uri="{FF2B5EF4-FFF2-40B4-BE49-F238E27FC236}">
                <a16:creationId xmlns:a16="http://schemas.microsoft.com/office/drawing/2014/main" id="{ECAC26F7-9278-9E4A-9058-0F697F10200E}"/>
              </a:ext>
            </a:extLst>
          </p:cNvPr>
          <p:cNvSpPr>
            <a:spLocks noGrp="1"/>
          </p:cNvSpPr>
          <p:nvPr>
            <p:ph type="body" sz="quarter" idx="12"/>
          </p:nvPr>
        </p:nvSpPr>
        <p:spPr/>
        <p:txBody>
          <a:bodyPr/>
          <a:lstStyle/>
          <a:p>
            <a:r>
              <a:rPr lang="en-US" dirty="0"/>
              <a:t>This is just </a:t>
            </a:r>
            <a:r>
              <a:rPr lang="en-US" dirty="0" err="1"/>
              <a:t>restjavad</a:t>
            </a:r>
            <a:r>
              <a:rPr lang="en-US" dirty="0"/>
              <a:t> and </a:t>
            </a:r>
            <a:br>
              <a:rPr lang="en-US" dirty="0"/>
            </a:br>
            <a:r>
              <a:rPr lang="en-US" dirty="0" err="1"/>
              <a:t>restnoded</a:t>
            </a:r>
            <a:r>
              <a:rPr lang="en-US" dirty="0"/>
              <a:t> – </a:t>
            </a:r>
            <a:r>
              <a:rPr lang="en-US" dirty="0" err="1"/>
              <a:t>tmm</a:t>
            </a:r>
            <a:r>
              <a:rPr lang="en-US" dirty="0"/>
              <a:t> is not required</a:t>
            </a:r>
          </a:p>
          <a:p>
            <a:r>
              <a:rPr lang="en-US" dirty="0"/>
              <a:t>All the same services, nicely packaged</a:t>
            </a:r>
            <a:br>
              <a:rPr lang="en-US" dirty="0"/>
            </a:br>
            <a:r>
              <a:rPr lang="en-US" dirty="0"/>
              <a:t>in a container.</a:t>
            </a:r>
          </a:p>
          <a:p>
            <a:r>
              <a:rPr lang="en-US" dirty="0"/>
              <a:t>Access BIG-IPs using “identified device”</a:t>
            </a:r>
            <a:br>
              <a:rPr lang="en-US" dirty="0"/>
            </a:br>
            <a:r>
              <a:rPr lang="en-US" dirty="0"/>
              <a:t>calls</a:t>
            </a:r>
          </a:p>
          <a:p>
            <a:endParaRPr lang="en-US" dirty="0"/>
          </a:p>
        </p:txBody>
      </p:sp>
      <p:pic>
        <p:nvPicPr>
          <p:cNvPr id="7" name="Picture 6">
            <a:extLst>
              <a:ext uri="{FF2B5EF4-FFF2-40B4-BE49-F238E27FC236}">
                <a16:creationId xmlns:a16="http://schemas.microsoft.com/office/drawing/2014/main" id="{1923E45E-E097-4A41-A128-A115FAC0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0" y="1069276"/>
            <a:ext cx="4714240" cy="854456"/>
          </a:xfrm>
          <a:prstGeom prst="rect">
            <a:avLst/>
          </a:prstGeom>
        </p:spPr>
      </p:pic>
      <p:pic>
        <p:nvPicPr>
          <p:cNvPr id="8" name="Picture 7">
            <a:extLst>
              <a:ext uri="{FF2B5EF4-FFF2-40B4-BE49-F238E27FC236}">
                <a16:creationId xmlns:a16="http://schemas.microsoft.com/office/drawing/2014/main" id="{0FA4DD74-13DE-AF43-B29A-448FD3CB132A}"/>
              </a:ext>
            </a:extLst>
          </p:cNvPr>
          <p:cNvPicPr>
            <a:picLocks noChangeAspect="1"/>
          </p:cNvPicPr>
          <p:nvPr/>
        </p:nvPicPr>
        <p:blipFill>
          <a:blip r:embed="rId4"/>
          <a:stretch>
            <a:fillRect/>
          </a:stretch>
        </p:blipFill>
        <p:spPr>
          <a:xfrm>
            <a:off x="9004662" y="2550160"/>
            <a:ext cx="2455817" cy="1492250"/>
          </a:xfrm>
          <a:prstGeom prst="rect">
            <a:avLst/>
          </a:prstGeom>
        </p:spPr>
      </p:pic>
      <p:pic>
        <p:nvPicPr>
          <p:cNvPr id="10" name="Picture 9">
            <a:extLst>
              <a:ext uri="{FF2B5EF4-FFF2-40B4-BE49-F238E27FC236}">
                <a16:creationId xmlns:a16="http://schemas.microsoft.com/office/drawing/2014/main" id="{F4738AF5-EECD-5F46-909D-0D56CD27B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207" y="3878259"/>
            <a:ext cx="6190342" cy="2797177"/>
          </a:xfrm>
          <a:prstGeom prst="rect">
            <a:avLst/>
          </a:prstGeom>
        </p:spPr>
      </p:pic>
    </p:spTree>
    <p:extLst>
      <p:ext uri="{BB962C8B-B14F-4D97-AF65-F5344CB8AC3E}">
        <p14:creationId xmlns:p14="http://schemas.microsoft.com/office/powerpoint/2010/main" val="308001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F873-BE7D-1A4B-A871-279E27C56EED}"/>
              </a:ext>
            </a:extLst>
          </p:cNvPr>
          <p:cNvSpPr>
            <a:spLocks noGrp="1"/>
          </p:cNvSpPr>
          <p:nvPr>
            <p:ph type="title"/>
          </p:nvPr>
        </p:nvSpPr>
        <p:spPr/>
        <p:txBody>
          <a:bodyPr/>
          <a:lstStyle/>
          <a:p>
            <a:r>
              <a:rPr lang="en-US" dirty="0"/>
              <a:t>API Services Gateway</a:t>
            </a:r>
          </a:p>
        </p:txBody>
      </p:sp>
      <p:sp>
        <p:nvSpPr>
          <p:cNvPr id="3" name="Footer Placeholder 2">
            <a:extLst>
              <a:ext uri="{FF2B5EF4-FFF2-40B4-BE49-F238E27FC236}">
                <a16:creationId xmlns:a16="http://schemas.microsoft.com/office/drawing/2014/main" id="{44003BAE-B420-7645-859E-DBEB1F5632E1}"/>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06D3F67D-44B7-7A43-94C0-7F3EC4B5E2E7}"/>
              </a:ext>
            </a:extLst>
          </p:cNvPr>
          <p:cNvSpPr>
            <a:spLocks noGrp="1"/>
          </p:cNvSpPr>
          <p:nvPr>
            <p:ph type="sldNum" sz="quarter" idx="11"/>
          </p:nvPr>
        </p:nvSpPr>
        <p:spPr/>
        <p:txBody>
          <a:bodyPr/>
          <a:lstStyle/>
          <a:p>
            <a:fld id="{49DF86D6-4B9D-4B83-AF23-D696D3CD110A}" type="slidenum">
              <a:rPr lang="en-US" smtClean="0"/>
              <a:pPr/>
              <a:t>35</a:t>
            </a:fld>
            <a:endParaRPr lang="en-US" dirty="0"/>
          </a:p>
        </p:txBody>
      </p:sp>
      <p:sp>
        <p:nvSpPr>
          <p:cNvPr id="5" name="Text Placeholder 4">
            <a:extLst>
              <a:ext uri="{FF2B5EF4-FFF2-40B4-BE49-F238E27FC236}">
                <a16:creationId xmlns:a16="http://schemas.microsoft.com/office/drawing/2014/main" id="{7B014550-850C-4446-BF9C-D00A8A0FBDAD}"/>
              </a:ext>
            </a:extLst>
          </p:cNvPr>
          <p:cNvSpPr>
            <a:spLocks noGrp="1"/>
          </p:cNvSpPr>
          <p:nvPr>
            <p:ph type="body" sz="quarter" idx="12"/>
          </p:nvPr>
        </p:nvSpPr>
        <p:spPr/>
        <p:txBody>
          <a:bodyPr/>
          <a:lstStyle/>
          <a:p>
            <a:r>
              <a:rPr lang="en-US" dirty="0"/>
              <a:t>Flexibility</a:t>
            </a:r>
          </a:p>
          <a:p>
            <a:pPr lvl="1"/>
            <a:r>
              <a:rPr lang="en-US" dirty="0"/>
              <a:t>Run in Docker, Kubernetes, any LXC </a:t>
            </a:r>
            <a:r>
              <a:rPr lang="en-US" dirty="0" err="1"/>
              <a:t>env</a:t>
            </a:r>
            <a:endParaRPr lang="en-US" dirty="0"/>
          </a:p>
          <a:p>
            <a:pPr lvl="1"/>
            <a:r>
              <a:rPr lang="en-US" dirty="0"/>
              <a:t>Spawn, run workload, terminate</a:t>
            </a:r>
          </a:p>
          <a:p>
            <a:pPr lvl="1"/>
            <a:endParaRPr lang="en-US" dirty="0"/>
          </a:p>
          <a:p>
            <a:pPr lvl="1"/>
            <a:endParaRPr lang="en-US" dirty="0"/>
          </a:p>
          <a:p>
            <a:r>
              <a:rPr lang="en-US" dirty="0"/>
              <a:t>Make your workers available</a:t>
            </a:r>
          </a:p>
          <a:p>
            <a:pPr lvl="1"/>
            <a:r>
              <a:rPr lang="en-US" dirty="0" err="1"/>
              <a:t>DockerFile</a:t>
            </a:r>
            <a:endParaRPr lang="en-US" dirty="0"/>
          </a:p>
          <a:p>
            <a:pPr lvl="1"/>
            <a:r>
              <a:rPr lang="en-US" dirty="0"/>
              <a:t>Mount a Volume</a:t>
            </a:r>
          </a:p>
        </p:txBody>
      </p:sp>
      <p:pic>
        <p:nvPicPr>
          <p:cNvPr id="7" name="Picture 6">
            <a:extLst>
              <a:ext uri="{FF2B5EF4-FFF2-40B4-BE49-F238E27FC236}">
                <a16:creationId xmlns:a16="http://schemas.microsoft.com/office/drawing/2014/main" id="{0F0EBCEF-A917-0849-9787-8A748EED0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543" y="3120635"/>
            <a:ext cx="4781550" cy="1378729"/>
          </a:xfrm>
          <a:prstGeom prst="rect">
            <a:avLst/>
          </a:prstGeom>
        </p:spPr>
      </p:pic>
    </p:spTree>
    <p:extLst>
      <p:ext uri="{BB962C8B-B14F-4D97-AF65-F5344CB8AC3E}">
        <p14:creationId xmlns:p14="http://schemas.microsoft.com/office/powerpoint/2010/main" val="311855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C028-779D-E946-98B0-86A26B4E82F7}"/>
              </a:ext>
            </a:extLst>
          </p:cNvPr>
          <p:cNvSpPr>
            <a:spLocks noGrp="1"/>
          </p:cNvSpPr>
          <p:nvPr>
            <p:ph type="title"/>
          </p:nvPr>
        </p:nvSpPr>
        <p:spPr/>
        <p:txBody>
          <a:bodyPr/>
          <a:lstStyle/>
          <a:p>
            <a:r>
              <a:rPr lang="en-US" dirty="0" err="1"/>
              <a:t>isSingleton</a:t>
            </a:r>
            <a:r>
              <a:rPr lang="en-US" dirty="0"/>
              <a:t> </a:t>
            </a:r>
            <a:r>
              <a:rPr lang="en-US" sz="1200" dirty="0"/>
              <a:t>(and the sorry state of </a:t>
            </a:r>
            <a:r>
              <a:rPr lang="en-US" sz="1200" dirty="0" err="1"/>
              <a:t>iControlLX</a:t>
            </a:r>
            <a:r>
              <a:rPr lang="en-US" sz="1200" dirty="0"/>
              <a:t> documentation)</a:t>
            </a:r>
            <a:endParaRPr lang="en-US" dirty="0"/>
          </a:p>
        </p:txBody>
      </p:sp>
      <p:sp>
        <p:nvSpPr>
          <p:cNvPr id="3" name="Footer Placeholder 2">
            <a:extLst>
              <a:ext uri="{FF2B5EF4-FFF2-40B4-BE49-F238E27FC236}">
                <a16:creationId xmlns:a16="http://schemas.microsoft.com/office/drawing/2014/main" id="{A16CEB9E-9FD4-FC48-A2E2-E954EB57C5F2}"/>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D21D5984-C339-154C-BFB9-BADCDF4F16D3}"/>
              </a:ext>
            </a:extLst>
          </p:cNvPr>
          <p:cNvSpPr>
            <a:spLocks noGrp="1"/>
          </p:cNvSpPr>
          <p:nvPr>
            <p:ph type="sldNum" sz="quarter" idx="11"/>
          </p:nvPr>
        </p:nvSpPr>
        <p:spPr/>
        <p:txBody>
          <a:bodyPr/>
          <a:lstStyle/>
          <a:p>
            <a:fld id="{49DF86D6-4B9D-4B83-AF23-D696D3CD110A}" type="slidenum">
              <a:rPr lang="en-US" smtClean="0"/>
              <a:pPr/>
              <a:t>36</a:t>
            </a:fld>
            <a:endParaRPr lang="en-US" dirty="0"/>
          </a:p>
        </p:txBody>
      </p:sp>
      <p:sp>
        <p:nvSpPr>
          <p:cNvPr id="5" name="Text Placeholder 4">
            <a:extLst>
              <a:ext uri="{FF2B5EF4-FFF2-40B4-BE49-F238E27FC236}">
                <a16:creationId xmlns:a16="http://schemas.microsoft.com/office/drawing/2014/main" id="{CE2DCEC4-A9C6-AF4F-B1A3-FCB8B9004B6B}"/>
              </a:ext>
            </a:extLst>
          </p:cNvPr>
          <p:cNvSpPr>
            <a:spLocks noGrp="1"/>
          </p:cNvSpPr>
          <p:nvPr>
            <p:ph type="body" sz="quarter" idx="12"/>
          </p:nvPr>
        </p:nvSpPr>
        <p:spPr/>
        <p:txBody>
          <a:bodyPr/>
          <a:lstStyle/>
          <a:p>
            <a:r>
              <a:rPr lang="en-US" dirty="0"/>
              <a:t>Singleton and Collection workers</a:t>
            </a:r>
            <a:br>
              <a:rPr lang="en-US" dirty="0"/>
            </a:br>
            <a:r>
              <a:rPr lang="en-US" dirty="0"/>
              <a:t>are GA in </a:t>
            </a:r>
            <a:r>
              <a:rPr lang="en-US" dirty="0" err="1"/>
              <a:t>Flatrock</a:t>
            </a:r>
            <a:endParaRPr lang="en-US" dirty="0"/>
          </a:p>
          <a:p>
            <a:r>
              <a:rPr lang="en-US" dirty="0"/>
              <a:t>Common design pattern</a:t>
            </a:r>
          </a:p>
          <a:p>
            <a:r>
              <a:rPr lang="en-US" dirty="0"/>
              <a:t>A single document, two functions:</a:t>
            </a:r>
          </a:p>
          <a:p>
            <a:pPr lvl="1"/>
            <a:r>
              <a:rPr lang="en-US" dirty="0" err="1"/>
              <a:t>getDefaultState</a:t>
            </a:r>
            <a:r>
              <a:rPr lang="en-US" dirty="0"/>
              <a:t>()</a:t>
            </a:r>
          </a:p>
          <a:p>
            <a:pPr lvl="1"/>
            <a:r>
              <a:rPr lang="en-US" dirty="0" err="1"/>
              <a:t>getSchema</a:t>
            </a:r>
            <a:r>
              <a:rPr lang="en-US" dirty="0"/>
              <a:t>()</a:t>
            </a:r>
          </a:p>
          <a:p>
            <a:pPr lvl="1"/>
            <a:endParaRPr lang="en-US" dirty="0"/>
          </a:p>
          <a:p>
            <a:pPr lvl="1"/>
            <a:endParaRPr lang="en-US" dirty="0"/>
          </a:p>
          <a:p>
            <a:pPr lvl="1"/>
            <a:endParaRPr lang="en-US" dirty="0"/>
          </a:p>
          <a:p>
            <a:r>
              <a:rPr lang="en-US" dirty="0"/>
              <a:t>How would you ever know the requirements?</a:t>
            </a:r>
          </a:p>
        </p:txBody>
      </p:sp>
      <p:pic>
        <p:nvPicPr>
          <p:cNvPr id="6" name="Picture 5">
            <a:extLst>
              <a:ext uri="{FF2B5EF4-FFF2-40B4-BE49-F238E27FC236}">
                <a16:creationId xmlns:a16="http://schemas.microsoft.com/office/drawing/2014/main" id="{FAF665D5-DE2F-F049-ABB2-56CAD9962592}"/>
              </a:ext>
            </a:extLst>
          </p:cNvPr>
          <p:cNvPicPr>
            <a:picLocks noChangeAspect="1"/>
          </p:cNvPicPr>
          <p:nvPr/>
        </p:nvPicPr>
        <p:blipFill>
          <a:blip r:embed="rId3"/>
          <a:stretch>
            <a:fillRect/>
          </a:stretch>
        </p:blipFill>
        <p:spPr>
          <a:xfrm>
            <a:off x="8994070" y="920750"/>
            <a:ext cx="2164149" cy="2889250"/>
          </a:xfrm>
          <a:prstGeom prst="rect">
            <a:avLst/>
          </a:prstGeom>
        </p:spPr>
      </p:pic>
    </p:spTree>
    <p:extLst>
      <p:ext uri="{BB962C8B-B14F-4D97-AF65-F5344CB8AC3E}">
        <p14:creationId xmlns:p14="http://schemas.microsoft.com/office/powerpoint/2010/main" val="37504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22ED0-924A-4847-94D4-7E330A1F7F6E}"/>
              </a:ext>
            </a:extLst>
          </p:cNvPr>
          <p:cNvSpPr>
            <a:spLocks noGrp="1"/>
          </p:cNvSpPr>
          <p:nvPr>
            <p:ph type="body" sz="quarter" idx="10"/>
          </p:nvPr>
        </p:nvSpPr>
        <p:spPr/>
        <p:txBody>
          <a:bodyPr/>
          <a:lstStyle/>
          <a:p>
            <a:r>
              <a:rPr lang="en-US" dirty="0"/>
              <a:t>Lab Module 4</a:t>
            </a:r>
          </a:p>
        </p:txBody>
      </p:sp>
    </p:spTree>
    <p:extLst>
      <p:ext uri="{BB962C8B-B14F-4D97-AF65-F5344CB8AC3E}">
        <p14:creationId xmlns:p14="http://schemas.microsoft.com/office/powerpoint/2010/main" val="31144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err="1"/>
              <a:t>iControl</a:t>
            </a:r>
            <a:r>
              <a:rPr lang="en-US" dirty="0"/>
              <a:t> LX Declarative Interface</a:t>
            </a:r>
          </a:p>
        </p:txBody>
      </p:sp>
      <p:sp>
        <p:nvSpPr>
          <p:cNvPr id="5" name="Slide Number Placeholder 4"/>
          <p:cNvSpPr>
            <a:spLocks noGrp="1"/>
          </p:cNvSpPr>
          <p:nvPr>
            <p:ph type="sldNum" sz="quarter" idx="12"/>
          </p:nvPr>
        </p:nvSpPr>
        <p:spPr/>
        <p:txBody>
          <a:bodyPr/>
          <a:lstStyle/>
          <a:p>
            <a:fld id="{50B2AAAF-4EF3-7849-ADD6-D2D1F5E1CBB5}" type="slidenum">
              <a:rPr lang="en-US" smtClean="0"/>
              <a:t>38</a:t>
            </a:fld>
            <a:endParaRPr lang="en-US"/>
          </a:p>
        </p:txBody>
      </p:sp>
      <p:sp>
        <p:nvSpPr>
          <p:cNvPr id="7" name="Content Placeholder 6"/>
          <p:cNvSpPr>
            <a:spLocks noGrp="1"/>
          </p:cNvSpPr>
          <p:nvPr>
            <p:ph idx="1"/>
          </p:nvPr>
        </p:nvSpPr>
        <p:spPr>
          <a:xfrm>
            <a:off x="462456" y="1140218"/>
            <a:ext cx="11582400" cy="767387"/>
          </a:xfrm>
        </p:spPr>
        <p:txBody>
          <a:bodyPr/>
          <a:lstStyle/>
          <a:p>
            <a:pPr>
              <a:buClr>
                <a:srgbClr val="FF0000"/>
              </a:buClr>
            </a:pPr>
            <a:r>
              <a:rPr lang="en-US" sz="2400" dirty="0"/>
              <a:t> New LX-enabled declarative REST ‘/</a:t>
            </a:r>
            <a:r>
              <a:rPr lang="en-US" sz="2400" dirty="0" err="1"/>
              <a:t>ipamDeploy</a:t>
            </a:r>
            <a:r>
              <a:rPr lang="en-US" sz="2400" dirty="0"/>
              <a:t>’ endpoint</a:t>
            </a:r>
          </a:p>
        </p:txBody>
      </p:sp>
      <p:grpSp>
        <p:nvGrpSpPr>
          <p:cNvPr id="8" name="Group 7"/>
          <p:cNvGrpSpPr/>
          <p:nvPr/>
        </p:nvGrpSpPr>
        <p:grpSpPr>
          <a:xfrm>
            <a:off x="3680431" y="5222263"/>
            <a:ext cx="1254121" cy="779861"/>
            <a:chOff x="5027612" y="4371813"/>
            <a:chExt cx="1140110" cy="779861"/>
          </a:xfrm>
        </p:grpSpPr>
        <p:sp>
          <p:nvSpPr>
            <p:cNvPr id="9" name="Rounded Rectangle 8"/>
            <p:cNvSpPr/>
            <p:nvPr/>
          </p:nvSpPr>
          <p:spPr>
            <a:xfrm>
              <a:off x="5154267" y="4371813"/>
              <a:ext cx="879314" cy="779861"/>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10" name="TextBox 9"/>
            <p:cNvSpPr txBox="1"/>
            <p:nvPr/>
          </p:nvSpPr>
          <p:spPr>
            <a:xfrm>
              <a:off x="5027612" y="4632194"/>
              <a:ext cx="1140110" cy="271022"/>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restnoded</a:t>
              </a:r>
              <a:endParaRPr lang="en-US" sz="1400" b="1" dirty="0">
                <a:solidFill>
                  <a:schemeClr val="bg1"/>
                </a:solidFill>
              </a:endParaRPr>
            </a:p>
          </p:txBody>
        </p:sp>
      </p:grpSp>
      <p:grpSp>
        <p:nvGrpSpPr>
          <p:cNvPr id="11" name="Group 10"/>
          <p:cNvGrpSpPr/>
          <p:nvPr/>
        </p:nvGrpSpPr>
        <p:grpSpPr>
          <a:xfrm>
            <a:off x="5928608" y="1955060"/>
            <a:ext cx="1140110" cy="1303015"/>
            <a:chOff x="5090359" y="2781012"/>
            <a:chExt cx="1036464" cy="1303015"/>
          </a:xfrm>
        </p:grpSpPr>
        <p:sp>
          <p:nvSpPr>
            <p:cNvPr id="12" name="Rounded Rectangle 11"/>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13" name="TextBox 12"/>
            <p:cNvSpPr txBox="1"/>
            <p:nvPr/>
          </p:nvSpPr>
          <p:spPr>
            <a:xfrm>
              <a:off x="5090359" y="3286914"/>
              <a:ext cx="1036464" cy="286232"/>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IPAM</a:t>
              </a:r>
              <a:endParaRPr lang="en-US" sz="1400" b="1" dirty="0">
                <a:solidFill>
                  <a:schemeClr val="bg1"/>
                </a:solidFill>
              </a:endParaRPr>
            </a:p>
          </p:txBody>
        </p:sp>
      </p:grpSp>
      <p:grpSp>
        <p:nvGrpSpPr>
          <p:cNvPr id="16" name="Group 15"/>
          <p:cNvGrpSpPr/>
          <p:nvPr/>
        </p:nvGrpSpPr>
        <p:grpSpPr>
          <a:xfrm>
            <a:off x="3752252" y="6202264"/>
            <a:ext cx="1140110" cy="491096"/>
            <a:chOff x="4951790" y="5288606"/>
            <a:chExt cx="1140110" cy="491096"/>
          </a:xfrm>
        </p:grpSpPr>
        <p:sp>
          <p:nvSpPr>
            <p:cNvPr id="17" name="Freeform 35"/>
            <p:cNvSpPr>
              <a:spLocks/>
            </p:cNvSpPr>
            <p:nvPr/>
          </p:nvSpPr>
          <p:spPr bwMode="auto">
            <a:xfrm rot="16200000" flipH="1" flipV="1">
              <a:off x="5464607" y="4920794"/>
              <a:ext cx="95776" cy="831400"/>
            </a:xfrm>
            <a:custGeom>
              <a:avLst/>
              <a:gdLst>
                <a:gd name="T0" fmla="*/ 0 w 63"/>
                <a:gd name="T1" fmla="*/ 0 h 490"/>
                <a:gd name="T2" fmla="*/ 13 w 63"/>
                <a:gd name="T3" fmla="*/ 0 h 490"/>
                <a:gd name="T4" fmla="*/ 44 w 63"/>
                <a:gd name="T5" fmla="*/ 35 h 490"/>
                <a:gd name="T6" fmla="*/ 44 w 63"/>
                <a:gd name="T7" fmla="*/ 199 h 490"/>
                <a:gd name="T8" fmla="*/ 63 w 63"/>
                <a:gd name="T9" fmla="*/ 238 h 490"/>
                <a:gd name="T10" fmla="*/ 63 w 63"/>
                <a:gd name="T11" fmla="*/ 252 h 490"/>
                <a:gd name="T12" fmla="*/ 44 w 63"/>
                <a:gd name="T13" fmla="*/ 292 h 490"/>
                <a:gd name="T14" fmla="*/ 44 w 63"/>
                <a:gd name="T15" fmla="*/ 455 h 490"/>
                <a:gd name="T16" fmla="*/ 13 w 63"/>
                <a:gd name="T17" fmla="*/ 490 h 490"/>
                <a:gd name="T18" fmla="*/ 0 w 63"/>
                <a:gd name="T19" fmla="*/ 490 h 490"/>
                <a:gd name="T20" fmla="*/ 0 w 63"/>
                <a:gd name="T21" fmla="*/ 476 h 490"/>
                <a:gd name="T22" fmla="*/ 9 w 63"/>
                <a:gd name="T23" fmla="*/ 476 h 490"/>
                <a:gd name="T24" fmla="*/ 28 w 63"/>
                <a:gd name="T25" fmla="*/ 454 h 490"/>
                <a:gd name="T26" fmla="*/ 28 w 63"/>
                <a:gd name="T27" fmla="*/ 282 h 490"/>
                <a:gd name="T28" fmla="*/ 48 w 63"/>
                <a:gd name="T29" fmla="*/ 246 h 490"/>
                <a:gd name="T30" fmla="*/ 48 w 63"/>
                <a:gd name="T31" fmla="*/ 245 h 490"/>
                <a:gd name="T32" fmla="*/ 28 w 63"/>
                <a:gd name="T33" fmla="*/ 209 h 490"/>
                <a:gd name="T34" fmla="*/ 28 w 63"/>
                <a:gd name="T35" fmla="*/ 36 h 490"/>
                <a:gd name="T36" fmla="*/ 9 w 63"/>
                <a:gd name="T37" fmla="*/ 14 h 490"/>
                <a:gd name="T38" fmla="*/ 0 w 63"/>
                <a:gd name="T39" fmla="*/ 14 h 490"/>
                <a:gd name="T40" fmla="*/ 0 w 63"/>
                <a:gd name="T4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490">
                  <a:moveTo>
                    <a:pt x="0" y="0"/>
                  </a:moveTo>
                  <a:cubicBezTo>
                    <a:pt x="13" y="0"/>
                    <a:pt x="13" y="0"/>
                    <a:pt x="13" y="0"/>
                  </a:cubicBezTo>
                  <a:cubicBezTo>
                    <a:pt x="34" y="0"/>
                    <a:pt x="44" y="10"/>
                    <a:pt x="44" y="35"/>
                  </a:cubicBezTo>
                  <a:cubicBezTo>
                    <a:pt x="44" y="199"/>
                    <a:pt x="44" y="199"/>
                    <a:pt x="44" y="199"/>
                  </a:cubicBezTo>
                  <a:cubicBezTo>
                    <a:pt x="44" y="230"/>
                    <a:pt x="49" y="238"/>
                    <a:pt x="63" y="238"/>
                  </a:cubicBezTo>
                  <a:cubicBezTo>
                    <a:pt x="63" y="252"/>
                    <a:pt x="63" y="252"/>
                    <a:pt x="63" y="252"/>
                  </a:cubicBezTo>
                  <a:cubicBezTo>
                    <a:pt x="49" y="252"/>
                    <a:pt x="44" y="261"/>
                    <a:pt x="44" y="292"/>
                  </a:cubicBezTo>
                  <a:cubicBezTo>
                    <a:pt x="44" y="455"/>
                    <a:pt x="44" y="455"/>
                    <a:pt x="44" y="455"/>
                  </a:cubicBezTo>
                  <a:cubicBezTo>
                    <a:pt x="44" y="480"/>
                    <a:pt x="34" y="490"/>
                    <a:pt x="13" y="490"/>
                  </a:cubicBezTo>
                  <a:cubicBezTo>
                    <a:pt x="0" y="490"/>
                    <a:pt x="0" y="490"/>
                    <a:pt x="0" y="490"/>
                  </a:cubicBezTo>
                  <a:cubicBezTo>
                    <a:pt x="0" y="476"/>
                    <a:pt x="0" y="476"/>
                    <a:pt x="0" y="476"/>
                  </a:cubicBezTo>
                  <a:cubicBezTo>
                    <a:pt x="9" y="476"/>
                    <a:pt x="9" y="476"/>
                    <a:pt x="9" y="476"/>
                  </a:cubicBezTo>
                  <a:cubicBezTo>
                    <a:pt x="22" y="476"/>
                    <a:pt x="28" y="470"/>
                    <a:pt x="28" y="454"/>
                  </a:cubicBezTo>
                  <a:cubicBezTo>
                    <a:pt x="28" y="282"/>
                    <a:pt x="28" y="282"/>
                    <a:pt x="28" y="282"/>
                  </a:cubicBezTo>
                  <a:cubicBezTo>
                    <a:pt x="28" y="259"/>
                    <a:pt x="36" y="249"/>
                    <a:pt x="48" y="246"/>
                  </a:cubicBezTo>
                  <a:cubicBezTo>
                    <a:pt x="48" y="245"/>
                    <a:pt x="48" y="245"/>
                    <a:pt x="48" y="245"/>
                  </a:cubicBezTo>
                  <a:cubicBezTo>
                    <a:pt x="36" y="242"/>
                    <a:pt x="28" y="232"/>
                    <a:pt x="28" y="209"/>
                  </a:cubicBezTo>
                  <a:cubicBezTo>
                    <a:pt x="28" y="36"/>
                    <a:pt x="28" y="36"/>
                    <a:pt x="28" y="36"/>
                  </a:cubicBezTo>
                  <a:cubicBezTo>
                    <a:pt x="28" y="20"/>
                    <a:pt x="22" y="14"/>
                    <a:pt x="9" y="14"/>
                  </a:cubicBezTo>
                  <a:cubicBezTo>
                    <a:pt x="0" y="14"/>
                    <a:pt x="0" y="14"/>
                    <a:pt x="0" y="14"/>
                  </a:cubicBezTo>
                  <a:lnTo>
                    <a:pt x="0" y="0"/>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endParaRPr lang="en-US" dirty="0"/>
            </a:p>
          </p:txBody>
        </p:sp>
        <p:sp>
          <p:nvSpPr>
            <p:cNvPr id="18" name="TextBox 17"/>
            <p:cNvSpPr txBox="1"/>
            <p:nvPr/>
          </p:nvSpPr>
          <p:spPr>
            <a:xfrm>
              <a:off x="4951790" y="5354970"/>
              <a:ext cx="1140110" cy="424732"/>
            </a:xfrm>
            <a:prstGeom prst="rect">
              <a:avLst/>
            </a:prstGeom>
            <a:noFill/>
          </p:spPr>
          <p:txBody>
            <a:bodyPr wrap="square" rtlCol="0">
              <a:spAutoFit/>
            </a:bodyPr>
            <a:lstStyle/>
            <a:p>
              <a:pPr algn="ctr">
                <a:lnSpc>
                  <a:spcPct val="90000"/>
                </a:lnSpc>
              </a:pPr>
              <a:r>
                <a:rPr lang="en-US" sz="1200" dirty="0">
                  <a:solidFill>
                    <a:schemeClr val="bg1"/>
                  </a:solidFill>
                  <a:cs typeface="Franklin Gothic Book"/>
                </a:rPr>
                <a:t>iControlLX</a:t>
              </a:r>
            </a:p>
            <a:p>
              <a:pPr algn="ctr">
                <a:lnSpc>
                  <a:spcPct val="90000"/>
                </a:lnSpc>
              </a:pPr>
              <a:r>
                <a:rPr lang="en-US" sz="1200" dirty="0">
                  <a:solidFill>
                    <a:schemeClr val="bg1"/>
                  </a:solidFill>
                  <a:cs typeface="Franklin Gothic Book"/>
                </a:rPr>
                <a:t>Framework</a:t>
              </a:r>
              <a:endParaRPr lang="en-US" sz="1200" dirty="0">
                <a:solidFill>
                  <a:schemeClr val="bg1"/>
                </a:solidFill>
              </a:endParaRPr>
            </a:p>
          </p:txBody>
        </p:sp>
      </p:grpSp>
      <p:cxnSp>
        <p:nvCxnSpPr>
          <p:cNvPr id="19" name="Straight Arrow Connector 18"/>
          <p:cNvCxnSpPr/>
          <p:nvPr/>
        </p:nvCxnSpPr>
        <p:spPr>
          <a:xfrm>
            <a:off x="1978366" y="4312805"/>
            <a:ext cx="1629423" cy="1"/>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4202057" y="4867310"/>
            <a:ext cx="152400" cy="276278"/>
            <a:chOff x="5484812" y="4122038"/>
            <a:chExt cx="152400" cy="276278"/>
          </a:xfrm>
        </p:grpSpPr>
        <p:cxnSp>
          <p:nvCxnSpPr>
            <p:cNvPr id="21" name="Straight Arrow Connector 20"/>
            <p:cNvCxnSpPr/>
            <p:nvPr/>
          </p:nvCxnSpPr>
          <p:spPr>
            <a:xfrm rot="5400000">
              <a:off x="5351331" y="4264836"/>
              <a:ext cx="266961" cy="0"/>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flipV="1">
              <a:off x="5503731" y="4255519"/>
              <a:ext cx="266961" cy="0"/>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1989543" y="3721332"/>
            <a:ext cx="1517486" cy="229326"/>
          </a:xfrm>
          <a:prstGeom prst="rect">
            <a:avLst/>
          </a:prstGeom>
          <a:noFill/>
        </p:spPr>
        <p:txBody>
          <a:bodyPr wrap="square" rtlCol="0">
            <a:spAutoFit/>
          </a:bodyPr>
          <a:lstStyle/>
          <a:p>
            <a:pPr algn="ctr">
              <a:lnSpc>
                <a:spcPct val="90000"/>
              </a:lnSpc>
            </a:pPr>
            <a:r>
              <a:rPr lang="en-US" sz="1000" dirty="0">
                <a:solidFill>
                  <a:srgbClr val="000000"/>
                </a:solidFill>
                <a:cs typeface="Franklin Gothic Book"/>
              </a:rPr>
              <a:t>/mgmt/cloud/connector</a:t>
            </a:r>
            <a:endParaRPr lang="en-US" sz="1000" dirty="0">
              <a:solidFill>
                <a:srgbClr val="000000"/>
              </a:solidFill>
            </a:endParaRPr>
          </a:p>
        </p:txBody>
      </p:sp>
      <p:sp>
        <p:nvSpPr>
          <p:cNvPr id="32" name="TextBox 31"/>
          <p:cNvSpPr txBox="1"/>
          <p:nvPr/>
        </p:nvSpPr>
        <p:spPr>
          <a:xfrm>
            <a:off x="1939244" y="4101343"/>
            <a:ext cx="1669235" cy="229326"/>
          </a:xfrm>
          <a:prstGeom prst="rect">
            <a:avLst/>
          </a:prstGeom>
          <a:noFill/>
        </p:spPr>
        <p:txBody>
          <a:bodyPr wrap="square" rtlCol="0">
            <a:spAutoFit/>
          </a:bodyPr>
          <a:lstStyle/>
          <a:p>
            <a:pPr algn="ctr">
              <a:lnSpc>
                <a:spcPct val="90000"/>
              </a:lnSpc>
            </a:pPr>
            <a:r>
              <a:rPr lang="en-US" sz="1000">
                <a:solidFill>
                  <a:srgbClr val="000000"/>
                </a:solidFill>
                <a:cs typeface="Franklin Gothic Book"/>
              </a:rPr>
              <a:t>/mgmt/custom_worflow1</a:t>
            </a:r>
            <a:endParaRPr lang="en-US" sz="1000" dirty="0">
              <a:solidFill>
                <a:srgbClr val="000000"/>
              </a:solidFill>
            </a:endParaRPr>
          </a:p>
        </p:txBody>
      </p:sp>
      <p:sp>
        <p:nvSpPr>
          <p:cNvPr id="33" name="Rounded Rectangle 32"/>
          <p:cNvSpPr/>
          <p:nvPr/>
        </p:nvSpPr>
        <p:spPr>
          <a:xfrm>
            <a:off x="3754898" y="3410102"/>
            <a:ext cx="1097700" cy="2674711"/>
          </a:xfrm>
          <a:prstGeom prst="roundRect">
            <a:avLst>
              <a:gd name="adj" fmla="val 8285"/>
            </a:avLst>
          </a:prstGeom>
          <a:noFill/>
          <a:ln w="127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34" name="TextBox 33"/>
          <p:cNvSpPr txBox="1"/>
          <p:nvPr/>
        </p:nvSpPr>
        <p:spPr>
          <a:xfrm>
            <a:off x="2046550" y="4005026"/>
            <a:ext cx="1379533" cy="263725"/>
          </a:xfrm>
          <a:prstGeom prst="rect">
            <a:avLst/>
          </a:prstGeom>
          <a:noFill/>
        </p:spPr>
        <p:txBody>
          <a:bodyPr wrap="square" rtlCol="0">
            <a:spAutoFit/>
          </a:bodyPr>
          <a:lstStyle/>
          <a:p>
            <a:pPr algn="ctr">
              <a:lnSpc>
                <a:spcPct val="90000"/>
              </a:lnSpc>
            </a:pPr>
            <a:r>
              <a:rPr lang="en-US" sz="1200" dirty="0">
                <a:solidFill>
                  <a:schemeClr val="bg1"/>
                </a:solidFill>
                <a:cs typeface="Franklin Gothic Book"/>
              </a:rPr>
              <a:t>iControl REST</a:t>
            </a:r>
            <a:endParaRPr lang="en-US" sz="1200" dirty="0">
              <a:solidFill>
                <a:schemeClr val="bg1"/>
              </a:solidFill>
            </a:endParaRPr>
          </a:p>
        </p:txBody>
      </p:sp>
      <p:grpSp>
        <p:nvGrpSpPr>
          <p:cNvPr id="35" name="Group 34"/>
          <p:cNvGrpSpPr/>
          <p:nvPr/>
        </p:nvGrpSpPr>
        <p:grpSpPr>
          <a:xfrm>
            <a:off x="993148" y="3845988"/>
            <a:ext cx="643563" cy="815119"/>
            <a:chOff x="1653249" y="2364358"/>
            <a:chExt cx="643563" cy="815119"/>
          </a:xfrm>
        </p:grpSpPr>
        <p:sp>
          <p:nvSpPr>
            <p:cNvPr id="36" name="TextBox 35"/>
            <p:cNvSpPr txBox="1"/>
            <p:nvPr/>
          </p:nvSpPr>
          <p:spPr>
            <a:xfrm>
              <a:off x="1653249" y="2893245"/>
              <a:ext cx="643563" cy="286232"/>
            </a:xfrm>
            <a:prstGeom prst="rect">
              <a:avLst/>
            </a:prstGeom>
            <a:noFill/>
          </p:spPr>
          <p:txBody>
            <a:bodyPr wrap="square" rtlCol="0">
              <a:spAutoFit/>
            </a:bodyPr>
            <a:lstStyle/>
            <a:p>
              <a:pPr algn="ctr">
                <a:lnSpc>
                  <a:spcPct val="90000"/>
                </a:lnSpc>
              </a:pPr>
              <a:r>
                <a:rPr lang="en-US" sz="1400" b="1" dirty="0">
                  <a:solidFill>
                    <a:schemeClr val="bg1"/>
                  </a:solidFill>
                  <a:latin typeface="Franklin Gothic Book"/>
                  <a:cs typeface="Franklin Gothic Book"/>
                </a:rPr>
                <a:t>Ops</a:t>
              </a:r>
            </a:p>
          </p:txBody>
        </p:sp>
        <p:grpSp>
          <p:nvGrpSpPr>
            <p:cNvPr id="37" name="Group 36"/>
            <p:cNvGrpSpPr/>
            <p:nvPr/>
          </p:nvGrpSpPr>
          <p:grpSpPr>
            <a:xfrm>
              <a:off x="1780466" y="2364358"/>
              <a:ext cx="399462" cy="529455"/>
              <a:chOff x="-12911138" y="-15235238"/>
              <a:chExt cx="2541588" cy="3368676"/>
            </a:xfrm>
            <a:solidFill>
              <a:schemeClr val="bg1"/>
            </a:solidFill>
          </p:grpSpPr>
          <p:sp>
            <p:nvSpPr>
              <p:cNvPr id="38"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p:cNvGrpSpPr/>
          <p:nvPr/>
        </p:nvGrpSpPr>
        <p:grpSpPr>
          <a:xfrm>
            <a:off x="3762758" y="3469350"/>
            <a:ext cx="1140110" cy="1303015"/>
            <a:chOff x="5090359" y="2781012"/>
            <a:chExt cx="1036464" cy="1303015"/>
          </a:xfrm>
        </p:grpSpPr>
        <p:sp>
          <p:nvSpPr>
            <p:cNvPr id="51" name="Rounded Rectangle 50"/>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52" name="TextBox 51"/>
            <p:cNvSpPr txBox="1"/>
            <p:nvPr/>
          </p:nvSpPr>
          <p:spPr>
            <a:xfrm>
              <a:off x="5090359" y="3286914"/>
              <a:ext cx="1036464" cy="480131"/>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restjavad</a:t>
              </a:r>
              <a:endParaRPr lang="en-US" sz="1400" b="1" dirty="0">
                <a:solidFill>
                  <a:schemeClr val="bg1"/>
                </a:solidFill>
              </a:endParaRPr>
            </a:p>
          </p:txBody>
        </p:sp>
      </p:grpSp>
      <p:grpSp>
        <p:nvGrpSpPr>
          <p:cNvPr id="53" name="Group 52"/>
          <p:cNvGrpSpPr/>
          <p:nvPr/>
        </p:nvGrpSpPr>
        <p:grpSpPr>
          <a:xfrm>
            <a:off x="5928608" y="3438102"/>
            <a:ext cx="1140110" cy="1303015"/>
            <a:chOff x="5090359" y="2781012"/>
            <a:chExt cx="1036464" cy="1303015"/>
          </a:xfrm>
        </p:grpSpPr>
        <p:sp>
          <p:nvSpPr>
            <p:cNvPr id="54" name="Rounded Rectangle 53"/>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55" name="TextBox 54"/>
            <p:cNvSpPr txBox="1"/>
            <p:nvPr/>
          </p:nvSpPr>
          <p:spPr>
            <a:xfrm>
              <a:off x="5090359" y="3286914"/>
              <a:ext cx="1036464" cy="286232"/>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F5 </a:t>
              </a:r>
              <a:r>
                <a:rPr lang="en-US" sz="1400" b="1" dirty="0" err="1">
                  <a:solidFill>
                    <a:schemeClr val="bg1"/>
                  </a:solidFill>
                  <a:cs typeface="Franklin Gothic Book"/>
                </a:rPr>
                <a:t>iApp</a:t>
              </a:r>
              <a:endParaRPr lang="en-US" sz="1400" b="1" dirty="0">
                <a:solidFill>
                  <a:schemeClr val="bg1"/>
                </a:solidFill>
              </a:endParaRPr>
            </a:p>
          </p:txBody>
        </p:sp>
      </p:grpSp>
      <p:grpSp>
        <p:nvGrpSpPr>
          <p:cNvPr id="56" name="Group 55"/>
          <p:cNvGrpSpPr/>
          <p:nvPr/>
        </p:nvGrpSpPr>
        <p:grpSpPr>
          <a:xfrm>
            <a:off x="5928608" y="4916165"/>
            <a:ext cx="1140110" cy="1303015"/>
            <a:chOff x="5090359" y="2781012"/>
            <a:chExt cx="1036464" cy="1303015"/>
          </a:xfrm>
        </p:grpSpPr>
        <p:sp>
          <p:nvSpPr>
            <p:cNvPr id="57" name="Rounded Rectangle 56"/>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58" name="TextBox 57"/>
            <p:cNvSpPr txBox="1"/>
            <p:nvPr/>
          </p:nvSpPr>
          <p:spPr>
            <a:xfrm>
              <a:off x="5090359" y="3286914"/>
              <a:ext cx="1036464" cy="480131"/>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F5 BIG-IP DNS</a:t>
              </a:r>
              <a:endParaRPr lang="en-US" sz="1400" b="1" dirty="0">
                <a:solidFill>
                  <a:schemeClr val="bg1"/>
                </a:solidFill>
              </a:endParaRPr>
            </a:p>
          </p:txBody>
        </p:sp>
      </p:grpSp>
      <p:cxnSp>
        <p:nvCxnSpPr>
          <p:cNvPr id="59" name="Straight Arrow Connector 58"/>
          <p:cNvCxnSpPr/>
          <p:nvPr/>
        </p:nvCxnSpPr>
        <p:spPr>
          <a:xfrm flipV="1">
            <a:off x="4891990" y="2962129"/>
            <a:ext cx="1012549" cy="778405"/>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929744" y="4079589"/>
            <a:ext cx="966597" cy="9092"/>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4908199" y="4309800"/>
            <a:ext cx="1020409" cy="1448276"/>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365604" y="5143589"/>
            <a:ext cx="3356867" cy="1698927"/>
          </a:xfrm>
          <a:prstGeom prst="rect">
            <a:avLst/>
          </a:prstGeom>
          <a:noFill/>
        </p:spPr>
        <p:txBody>
          <a:bodyPr wrap="square" lIns="155448" tIns="155448" rIns="155448" bIns="155448" rtlCol="0">
            <a:spAutoFit/>
          </a:bodyPr>
          <a:lstStyle/>
          <a:p>
            <a:r>
              <a:rPr lang="en-US" dirty="0">
                <a:solidFill>
                  <a:schemeClr val="bg1"/>
                </a:solidFill>
                <a:latin typeface="Arial" panose="020B0604020202020204" pitchFamily="34" charset="0"/>
                <a:cs typeface="Arial" panose="020B0604020202020204" pitchFamily="34" charset="0"/>
              </a:rPr>
              <a:t>LX extension ‘/</a:t>
            </a:r>
            <a:r>
              <a:rPr lang="en-US" dirty="0" err="1">
                <a:solidFill>
                  <a:schemeClr val="bg1"/>
                </a:solidFill>
                <a:latin typeface="Arial" panose="020B0604020202020204" pitchFamily="34" charset="0"/>
                <a:cs typeface="Arial" panose="020B0604020202020204" pitchFamily="34" charset="0"/>
              </a:rPr>
              <a:t>ipamDeploy</a:t>
            </a:r>
            <a:r>
              <a:rPr lang="en-US" dirty="0">
                <a:solidFill>
                  <a:schemeClr val="bg1"/>
                </a:solidFill>
                <a:latin typeface="Arial" panose="020B0604020202020204" pitchFamily="34" charset="0"/>
                <a:cs typeface="Arial" panose="020B0604020202020204" pitchFamily="34" charset="0"/>
              </a:rPr>
              <a:t>’ loaded by </a:t>
            </a:r>
            <a:r>
              <a:rPr lang="en-US" dirty="0" err="1">
                <a:solidFill>
                  <a:schemeClr val="bg1"/>
                </a:solidFill>
                <a:latin typeface="Arial" panose="020B0604020202020204" pitchFamily="34" charset="0"/>
                <a:cs typeface="Arial" panose="020B0604020202020204" pitchFamily="34" charset="0"/>
              </a:rPr>
              <a:t>restnoded</a:t>
            </a:r>
            <a:r>
              <a:rPr lang="en-US" dirty="0">
                <a:solidFill>
                  <a:schemeClr val="bg1"/>
                </a:solidFill>
                <a:latin typeface="Arial" panose="020B0604020202020204" pitchFamily="34" charset="0"/>
                <a:cs typeface="Arial" panose="020B0604020202020204" pitchFamily="34" charset="0"/>
              </a:rPr>
              <a:t>, presented via iControl REST API</a:t>
            </a:r>
          </a:p>
          <a:p>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72" name="TextBox 71"/>
          <p:cNvSpPr txBox="1"/>
          <p:nvPr/>
        </p:nvSpPr>
        <p:spPr>
          <a:xfrm>
            <a:off x="1832641" y="3413523"/>
            <a:ext cx="1692494" cy="498598"/>
          </a:xfrm>
          <a:prstGeom prst="rect">
            <a:avLst/>
          </a:prstGeom>
          <a:noFill/>
        </p:spPr>
        <p:txBody>
          <a:bodyPr wrap="square" lIns="155448" tIns="155448" rIns="155448" bIns="155448" rtlCol="0">
            <a:spAutoFit/>
          </a:bodyPr>
          <a:lstStyle/>
          <a:p>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mgmt</a:t>
            </a: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ipamDeploy</a:t>
            </a:r>
            <a:endParaRPr lang="en-US" sz="1200" dirty="0">
              <a:solidFill>
                <a:schemeClr val="bg1"/>
              </a:solidFill>
              <a:latin typeface="Arial" panose="020B0604020202020204" pitchFamily="34" charset="0"/>
              <a:cs typeface="Arial" panose="020B0604020202020204" pitchFamily="34" charset="0"/>
            </a:endParaRPr>
          </a:p>
        </p:txBody>
      </p:sp>
      <p:sp>
        <p:nvSpPr>
          <p:cNvPr id="73" name="Oval 72"/>
          <p:cNvSpPr/>
          <p:nvPr/>
        </p:nvSpPr>
        <p:spPr>
          <a:xfrm>
            <a:off x="5115226" y="288405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2</a:t>
            </a:r>
          </a:p>
        </p:txBody>
      </p:sp>
      <p:sp>
        <p:nvSpPr>
          <p:cNvPr id="74" name="Oval 73"/>
          <p:cNvSpPr/>
          <p:nvPr/>
        </p:nvSpPr>
        <p:spPr>
          <a:xfrm>
            <a:off x="969499" y="3057624"/>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1</a:t>
            </a:r>
          </a:p>
        </p:txBody>
      </p:sp>
      <p:sp>
        <p:nvSpPr>
          <p:cNvPr id="76" name="Oval 75"/>
          <p:cNvSpPr/>
          <p:nvPr/>
        </p:nvSpPr>
        <p:spPr>
          <a:xfrm>
            <a:off x="5115226" y="382344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3</a:t>
            </a:r>
          </a:p>
        </p:txBody>
      </p:sp>
      <p:sp>
        <p:nvSpPr>
          <p:cNvPr id="77" name="Oval 76"/>
          <p:cNvSpPr/>
          <p:nvPr/>
        </p:nvSpPr>
        <p:spPr>
          <a:xfrm>
            <a:off x="5138207" y="4744880"/>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4</a:t>
            </a:r>
          </a:p>
        </p:txBody>
      </p:sp>
      <p:sp>
        <p:nvSpPr>
          <p:cNvPr id="78" name="Oval 77"/>
          <p:cNvSpPr/>
          <p:nvPr/>
        </p:nvSpPr>
        <p:spPr>
          <a:xfrm>
            <a:off x="8785385" y="3301799"/>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2</a:t>
            </a:r>
          </a:p>
        </p:txBody>
      </p:sp>
      <p:sp>
        <p:nvSpPr>
          <p:cNvPr id="79" name="Oval 78"/>
          <p:cNvSpPr/>
          <p:nvPr/>
        </p:nvSpPr>
        <p:spPr>
          <a:xfrm>
            <a:off x="8785385" y="4303819"/>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3</a:t>
            </a:r>
          </a:p>
        </p:txBody>
      </p:sp>
      <p:sp>
        <p:nvSpPr>
          <p:cNvPr id="80" name="Oval 79"/>
          <p:cNvSpPr/>
          <p:nvPr/>
        </p:nvSpPr>
        <p:spPr>
          <a:xfrm>
            <a:off x="8808366" y="5325459"/>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4</a:t>
            </a:r>
          </a:p>
        </p:txBody>
      </p:sp>
      <p:sp>
        <p:nvSpPr>
          <p:cNvPr id="84" name="Oval 83"/>
          <p:cNvSpPr/>
          <p:nvPr/>
        </p:nvSpPr>
        <p:spPr>
          <a:xfrm>
            <a:off x="8785384" y="2269394"/>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1</a:t>
            </a:r>
          </a:p>
        </p:txBody>
      </p:sp>
      <p:grpSp>
        <p:nvGrpSpPr>
          <p:cNvPr id="85" name="Group 84"/>
          <p:cNvGrpSpPr/>
          <p:nvPr/>
        </p:nvGrpSpPr>
        <p:grpSpPr>
          <a:xfrm>
            <a:off x="7358019" y="3432842"/>
            <a:ext cx="1140110" cy="1303015"/>
            <a:chOff x="5090359" y="2781012"/>
            <a:chExt cx="1036464" cy="1303015"/>
          </a:xfrm>
        </p:grpSpPr>
        <p:sp>
          <p:nvSpPr>
            <p:cNvPr id="86" name="Rounded Rectangle 85"/>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0000"/>
                </a:solidFill>
              </a:endParaRPr>
            </a:p>
          </p:txBody>
        </p:sp>
        <p:sp>
          <p:nvSpPr>
            <p:cNvPr id="87" name="TextBox 86"/>
            <p:cNvSpPr txBox="1"/>
            <p:nvPr/>
          </p:nvSpPr>
          <p:spPr>
            <a:xfrm>
              <a:off x="5090359" y="3286914"/>
              <a:ext cx="1036464" cy="286232"/>
            </a:xfrm>
            <a:prstGeom prst="rect">
              <a:avLst/>
            </a:prstGeom>
            <a:noFill/>
          </p:spPr>
          <p:txBody>
            <a:bodyPr wrap="square" rtlCol="0">
              <a:spAutoFit/>
            </a:bodyPr>
            <a:lstStyle/>
            <a:p>
              <a:pPr algn="ctr">
                <a:lnSpc>
                  <a:spcPct val="90000"/>
                </a:lnSpc>
              </a:pPr>
              <a:r>
                <a:rPr lang="en-US" sz="1400" b="1" dirty="0">
                  <a:solidFill>
                    <a:schemeClr val="bg1"/>
                  </a:solidFill>
                  <a:cs typeface="Franklin Gothic Book"/>
                </a:rPr>
                <a:t>F5 BIG-IP</a:t>
              </a:r>
              <a:endParaRPr lang="en-US" sz="1400" b="1" dirty="0">
                <a:solidFill>
                  <a:schemeClr val="bg1"/>
                </a:solidFill>
              </a:endParaRPr>
            </a:p>
          </p:txBody>
        </p:sp>
      </p:grpSp>
      <p:cxnSp>
        <p:nvCxnSpPr>
          <p:cNvPr id="88" name="Straight Arrow Connector 87"/>
          <p:cNvCxnSpPr/>
          <p:nvPr/>
        </p:nvCxnSpPr>
        <p:spPr>
          <a:xfrm flipV="1">
            <a:off x="7066511" y="4081360"/>
            <a:ext cx="284666" cy="9092"/>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9487205" y="2089004"/>
            <a:ext cx="2443656" cy="960263"/>
          </a:xfrm>
          <a:prstGeom prst="rect">
            <a:avLst/>
          </a:prstGeom>
          <a:noFill/>
        </p:spPr>
        <p:txBody>
          <a:bodyPr wrap="square" lIns="155448" tIns="155448" rIns="155448" bIns="155448" rtlCol="0">
            <a:spAutoFit/>
          </a:bodyPr>
          <a:lstStyle/>
          <a:p>
            <a:r>
              <a:rPr lang="en-US" sz="1400" dirty="0">
                <a:solidFill>
                  <a:schemeClr val="bg1"/>
                </a:solidFill>
                <a:latin typeface="Arial" panose="020B0604020202020204" pitchFamily="34" charset="0"/>
                <a:cs typeface="Arial" panose="020B0604020202020204" pitchFamily="34" charset="0"/>
              </a:rPr>
              <a:t>Ops requests service definition app1.xyz.com for servers a, b, c</a:t>
            </a:r>
          </a:p>
        </p:txBody>
      </p:sp>
      <p:sp>
        <p:nvSpPr>
          <p:cNvPr id="92" name="TextBox 91"/>
          <p:cNvSpPr txBox="1"/>
          <p:nvPr/>
        </p:nvSpPr>
        <p:spPr>
          <a:xfrm>
            <a:off x="9489293" y="3068120"/>
            <a:ext cx="2443656" cy="960263"/>
          </a:xfrm>
          <a:prstGeom prst="rect">
            <a:avLst/>
          </a:prstGeom>
          <a:noFill/>
        </p:spPr>
        <p:txBody>
          <a:bodyPr wrap="square" lIns="155448" tIns="155448" rIns="155448" bIns="155448" rtlCol="0">
            <a:spAutoFit/>
          </a:bodyPr>
          <a:lstStyle/>
          <a:p>
            <a:r>
              <a:rPr lang="en-US" sz="1400" dirty="0">
                <a:solidFill>
                  <a:schemeClr val="bg1"/>
                </a:solidFill>
                <a:latin typeface="Arial" panose="020B0604020202020204" pitchFamily="34" charset="0"/>
                <a:cs typeface="Arial" panose="020B0604020202020204" pitchFamily="34" charset="0"/>
              </a:rPr>
              <a:t>LX extension /deploy fetches VIP address from IPAM system</a:t>
            </a:r>
          </a:p>
        </p:txBody>
      </p:sp>
      <p:sp>
        <p:nvSpPr>
          <p:cNvPr id="93" name="TextBox 92"/>
          <p:cNvSpPr txBox="1"/>
          <p:nvPr/>
        </p:nvSpPr>
        <p:spPr>
          <a:xfrm>
            <a:off x="9528959" y="4072288"/>
            <a:ext cx="2443656" cy="960263"/>
          </a:xfrm>
          <a:prstGeom prst="rect">
            <a:avLst/>
          </a:prstGeom>
          <a:noFill/>
        </p:spPr>
        <p:txBody>
          <a:bodyPr wrap="square" lIns="155448" tIns="155448" rIns="155448" bIns="155448" rtlCol="0">
            <a:spAutoFit/>
          </a:bodyPr>
          <a:lstStyle/>
          <a:p>
            <a:r>
              <a:rPr lang="en-US" sz="1400" dirty="0">
                <a:solidFill>
                  <a:schemeClr val="bg1"/>
                </a:solidFill>
                <a:latin typeface="Arial" panose="020B0604020202020204" pitchFamily="34" charset="0"/>
                <a:cs typeface="Arial" panose="020B0604020202020204" pitchFamily="34" charset="0"/>
              </a:rPr>
              <a:t>/deploy populates </a:t>
            </a:r>
            <a:r>
              <a:rPr lang="en-US" sz="1400" dirty="0" err="1">
                <a:solidFill>
                  <a:schemeClr val="bg1"/>
                </a:solidFill>
                <a:latin typeface="Arial" panose="020B0604020202020204" pitchFamily="34" charset="0"/>
                <a:cs typeface="Arial" panose="020B0604020202020204" pitchFamily="34" charset="0"/>
              </a:rPr>
              <a:t>iApp</a:t>
            </a:r>
            <a:r>
              <a:rPr lang="en-US" sz="1400" dirty="0">
                <a:solidFill>
                  <a:schemeClr val="bg1"/>
                </a:solidFill>
                <a:latin typeface="Arial" panose="020B0604020202020204" pitchFamily="34" charset="0"/>
                <a:cs typeface="Arial" panose="020B0604020202020204" pitchFamily="34" charset="0"/>
              </a:rPr>
              <a:t> app1 with acquired VIP and deploys to BIG-IP</a:t>
            </a:r>
          </a:p>
        </p:txBody>
      </p:sp>
      <p:sp>
        <p:nvSpPr>
          <p:cNvPr id="94" name="TextBox 93"/>
          <p:cNvSpPr txBox="1"/>
          <p:nvPr/>
        </p:nvSpPr>
        <p:spPr>
          <a:xfrm>
            <a:off x="9556099" y="5164138"/>
            <a:ext cx="2443656" cy="960263"/>
          </a:xfrm>
          <a:prstGeom prst="rect">
            <a:avLst/>
          </a:prstGeom>
          <a:noFill/>
        </p:spPr>
        <p:txBody>
          <a:bodyPr wrap="square" lIns="155448" tIns="155448" rIns="155448" bIns="155448" rtlCol="0">
            <a:spAutoFit/>
          </a:bodyPr>
          <a:lstStyle/>
          <a:p>
            <a:r>
              <a:rPr lang="en-US" sz="1400" dirty="0">
                <a:solidFill>
                  <a:schemeClr val="bg1"/>
                </a:solidFill>
                <a:latin typeface="Arial" panose="020B0604020202020204" pitchFamily="34" charset="0"/>
                <a:cs typeface="Arial" panose="020B0604020202020204" pitchFamily="34" charset="0"/>
              </a:rPr>
              <a:t>/deploy creates DNS entry for VIP address in BIG-IP DNS</a:t>
            </a:r>
          </a:p>
        </p:txBody>
      </p:sp>
      <p:sp>
        <p:nvSpPr>
          <p:cNvPr id="3" name="TextBox 2"/>
          <p:cNvSpPr txBox="1"/>
          <p:nvPr/>
        </p:nvSpPr>
        <p:spPr>
          <a:xfrm>
            <a:off x="3658563" y="2879516"/>
            <a:ext cx="1269322" cy="560153"/>
          </a:xfrm>
          <a:prstGeom prst="rect">
            <a:avLst/>
          </a:prstGeom>
          <a:noFill/>
        </p:spPr>
        <p:txBody>
          <a:bodyPr wrap="none" lIns="155448" tIns="155448" rIns="155448" bIns="155448" rtlCol="0">
            <a:spAutoFit/>
          </a:bodyPr>
          <a:lstStyle/>
          <a:p>
            <a:r>
              <a:rPr lang="en-US" sz="1600" dirty="0" err="1">
                <a:solidFill>
                  <a:schemeClr val="bg1"/>
                </a:solidFill>
                <a:latin typeface="Arial" panose="020B0604020202020204" pitchFamily="34" charset="0"/>
                <a:cs typeface="Arial" panose="020B0604020202020204" pitchFamily="34" charset="0"/>
              </a:rPr>
              <a:t>iControlLX</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0454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CD54A575-11C2-4601-A225-8E030B0DA443}"/>
              </a:ext>
            </a:extLst>
          </p:cNvPr>
          <p:cNvCxnSpPr>
            <a:cxnSpLocks/>
          </p:cNvCxnSpPr>
          <p:nvPr/>
        </p:nvCxnSpPr>
        <p:spPr>
          <a:xfrm flipH="1" flipV="1">
            <a:off x="3559143" y="1896518"/>
            <a:ext cx="595847" cy="1309641"/>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a:xfrm>
            <a:off x="9274939" y="5610572"/>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2AAAF-4EF3-7849-ADD6-D2D1F5E1CBB5}"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1" name="Group 10"/>
          <p:cNvGrpSpPr/>
          <p:nvPr/>
        </p:nvGrpSpPr>
        <p:grpSpPr>
          <a:xfrm>
            <a:off x="7318535" y="1377074"/>
            <a:ext cx="1140110" cy="1303015"/>
            <a:chOff x="5090359" y="2781012"/>
            <a:chExt cx="1036464" cy="1303015"/>
          </a:xfrm>
        </p:grpSpPr>
        <p:sp>
          <p:nvSpPr>
            <p:cNvPr id="12" name="Rounded Rectangle 11"/>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TextBox 12"/>
            <p:cNvSpPr txBox="1"/>
            <p:nvPr/>
          </p:nvSpPr>
          <p:spPr>
            <a:xfrm>
              <a:off x="5090359" y="3286914"/>
              <a:ext cx="1036464"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IPAM</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grpSp>
        <p:nvGrpSpPr>
          <p:cNvPr id="16" name="Group 15"/>
          <p:cNvGrpSpPr/>
          <p:nvPr/>
        </p:nvGrpSpPr>
        <p:grpSpPr>
          <a:xfrm>
            <a:off x="3601130" y="4831611"/>
            <a:ext cx="1140110" cy="592795"/>
            <a:chOff x="4951790" y="5288606"/>
            <a:chExt cx="1140110" cy="592795"/>
          </a:xfrm>
        </p:grpSpPr>
        <p:sp>
          <p:nvSpPr>
            <p:cNvPr id="17" name="Freeform 35"/>
            <p:cNvSpPr>
              <a:spLocks/>
            </p:cNvSpPr>
            <p:nvPr/>
          </p:nvSpPr>
          <p:spPr bwMode="auto">
            <a:xfrm rot="16200000" flipH="1" flipV="1">
              <a:off x="5464607" y="4920794"/>
              <a:ext cx="95776" cy="831400"/>
            </a:xfrm>
            <a:custGeom>
              <a:avLst/>
              <a:gdLst>
                <a:gd name="T0" fmla="*/ 0 w 63"/>
                <a:gd name="T1" fmla="*/ 0 h 490"/>
                <a:gd name="T2" fmla="*/ 13 w 63"/>
                <a:gd name="T3" fmla="*/ 0 h 490"/>
                <a:gd name="T4" fmla="*/ 44 w 63"/>
                <a:gd name="T5" fmla="*/ 35 h 490"/>
                <a:gd name="T6" fmla="*/ 44 w 63"/>
                <a:gd name="T7" fmla="*/ 199 h 490"/>
                <a:gd name="T8" fmla="*/ 63 w 63"/>
                <a:gd name="T9" fmla="*/ 238 h 490"/>
                <a:gd name="T10" fmla="*/ 63 w 63"/>
                <a:gd name="T11" fmla="*/ 252 h 490"/>
                <a:gd name="T12" fmla="*/ 44 w 63"/>
                <a:gd name="T13" fmla="*/ 292 h 490"/>
                <a:gd name="T14" fmla="*/ 44 w 63"/>
                <a:gd name="T15" fmla="*/ 455 h 490"/>
                <a:gd name="T16" fmla="*/ 13 w 63"/>
                <a:gd name="T17" fmla="*/ 490 h 490"/>
                <a:gd name="T18" fmla="*/ 0 w 63"/>
                <a:gd name="T19" fmla="*/ 490 h 490"/>
                <a:gd name="T20" fmla="*/ 0 w 63"/>
                <a:gd name="T21" fmla="*/ 476 h 490"/>
                <a:gd name="T22" fmla="*/ 9 w 63"/>
                <a:gd name="T23" fmla="*/ 476 h 490"/>
                <a:gd name="T24" fmla="*/ 28 w 63"/>
                <a:gd name="T25" fmla="*/ 454 h 490"/>
                <a:gd name="T26" fmla="*/ 28 w 63"/>
                <a:gd name="T27" fmla="*/ 282 h 490"/>
                <a:gd name="T28" fmla="*/ 48 w 63"/>
                <a:gd name="T29" fmla="*/ 246 h 490"/>
                <a:gd name="T30" fmla="*/ 48 w 63"/>
                <a:gd name="T31" fmla="*/ 245 h 490"/>
                <a:gd name="T32" fmla="*/ 28 w 63"/>
                <a:gd name="T33" fmla="*/ 209 h 490"/>
                <a:gd name="T34" fmla="*/ 28 w 63"/>
                <a:gd name="T35" fmla="*/ 36 h 490"/>
                <a:gd name="T36" fmla="*/ 9 w 63"/>
                <a:gd name="T37" fmla="*/ 14 h 490"/>
                <a:gd name="T38" fmla="*/ 0 w 63"/>
                <a:gd name="T39" fmla="*/ 14 h 490"/>
                <a:gd name="T40" fmla="*/ 0 w 63"/>
                <a:gd name="T4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490">
                  <a:moveTo>
                    <a:pt x="0" y="0"/>
                  </a:moveTo>
                  <a:cubicBezTo>
                    <a:pt x="13" y="0"/>
                    <a:pt x="13" y="0"/>
                    <a:pt x="13" y="0"/>
                  </a:cubicBezTo>
                  <a:cubicBezTo>
                    <a:pt x="34" y="0"/>
                    <a:pt x="44" y="10"/>
                    <a:pt x="44" y="35"/>
                  </a:cubicBezTo>
                  <a:cubicBezTo>
                    <a:pt x="44" y="199"/>
                    <a:pt x="44" y="199"/>
                    <a:pt x="44" y="199"/>
                  </a:cubicBezTo>
                  <a:cubicBezTo>
                    <a:pt x="44" y="230"/>
                    <a:pt x="49" y="238"/>
                    <a:pt x="63" y="238"/>
                  </a:cubicBezTo>
                  <a:cubicBezTo>
                    <a:pt x="63" y="252"/>
                    <a:pt x="63" y="252"/>
                    <a:pt x="63" y="252"/>
                  </a:cubicBezTo>
                  <a:cubicBezTo>
                    <a:pt x="49" y="252"/>
                    <a:pt x="44" y="261"/>
                    <a:pt x="44" y="292"/>
                  </a:cubicBezTo>
                  <a:cubicBezTo>
                    <a:pt x="44" y="455"/>
                    <a:pt x="44" y="455"/>
                    <a:pt x="44" y="455"/>
                  </a:cubicBezTo>
                  <a:cubicBezTo>
                    <a:pt x="44" y="480"/>
                    <a:pt x="34" y="490"/>
                    <a:pt x="13" y="490"/>
                  </a:cubicBezTo>
                  <a:cubicBezTo>
                    <a:pt x="0" y="490"/>
                    <a:pt x="0" y="490"/>
                    <a:pt x="0" y="490"/>
                  </a:cubicBezTo>
                  <a:cubicBezTo>
                    <a:pt x="0" y="476"/>
                    <a:pt x="0" y="476"/>
                    <a:pt x="0" y="476"/>
                  </a:cubicBezTo>
                  <a:cubicBezTo>
                    <a:pt x="9" y="476"/>
                    <a:pt x="9" y="476"/>
                    <a:pt x="9" y="476"/>
                  </a:cubicBezTo>
                  <a:cubicBezTo>
                    <a:pt x="22" y="476"/>
                    <a:pt x="28" y="470"/>
                    <a:pt x="28" y="454"/>
                  </a:cubicBezTo>
                  <a:cubicBezTo>
                    <a:pt x="28" y="282"/>
                    <a:pt x="28" y="282"/>
                    <a:pt x="28" y="282"/>
                  </a:cubicBezTo>
                  <a:cubicBezTo>
                    <a:pt x="28" y="259"/>
                    <a:pt x="36" y="249"/>
                    <a:pt x="48" y="246"/>
                  </a:cubicBezTo>
                  <a:cubicBezTo>
                    <a:pt x="48" y="245"/>
                    <a:pt x="48" y="245"/>
                    <a:pt x="48" y="245"/>
                  </a:cubicBezTo>
                  <a:cubicBezTo>
                    <a:pt x="36" y="242"/>
                    <a:pt x="28" y="232"/>
                    <a:pt x="28" y="209"/>
                  </a:cubicBezTo>
                  <a:cubicBezTo>
                    <a:pt x="28" y="36"/>
                    <a:pt x="28" y="36"/>
                    <a:pt x="28" y="36"/>
                  </a:cubicBezTo>
                  <a:cubicBezTo>
                    <a:pt x="28" y="20"/>
                    <a:pt x="22" y="14"/>
                    <a:pt x="9" y="14"/>
                  </a:cubicBezTo>
                  <a:cubicBezTo>
                    <a:pt x="0" y="14"/>
                    <a:pt x="0" y="14"/>
                    <a:pt x="0" y="14"/>
                  </a:cubicBezTo>
                  <a:lnTo>
                    <a:pt x="0" y="0"/>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8" name="TextBox 17"/>
            <p:cNvSpPr txBox="1"/>
            <p:nvPr/>
          </p:nvSpPr>
          <p:spPr>
            <a:xfrm>
              <a:off x="4951790" y="5401270"/>
              <a:ext cx="1140110"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bg1"/>
                  </a:solidFill>
                  <a:effectLst/>
                  <a:uLnTx/>
                  <a:uFillTx/>
                  <a:latin typeface="Arial"/>
                  <a:ea typeface="+mn-ea"/>
                  <a:cs typeface="Franklin Gothic Book"/>
                </a:rPr>
                <a:t>iControlLX</a:t>
              </a:r>
              <a:endParaRPr kumimoji="0" lang="en-US" sz="1400" b="0" i="0" u="none" strike="noStrike" kern="1200" cap="none" spc="0" normalizeH="0" baseline="0" noProof="0" dirty="0">
                <a:ln>
                  <a:noFill/>
                </a:ln>
                <a:solidFill>
                  <a:schemeClr val="bg1"/>
                </a:solidFill>
                <a:effectLst/>
                <a:uLnTx/>
                <a:uFillTx/>
                <a:latin typeface="Arial"/>
                <a:ea typeface="+mn-ea"/>
                <a:cs typeface="Franklin Gothic Book"/>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Franklin Gothic Book"/>
                </a:rPr>
                <a:t>Framework</a:t>
              </a:r>
              <a:endParaRPr kumimoji="0" lang="en-US" sz="1400" b="0" i="0" u="none" strike="noStrike" kern="1200" cap="none" spc="0" normalizeH="0" baseline="0" noProof="0" dirty="0">
                <a:ln>
                  <a:noFill/>
                </a:ln>
                <a:solidFill>
                  <a:schemeClr val="bg1"/>
                </a:solidFill>
                <a:effectLst/>
                <a:uLnTx/>
                <a:uFillTx/>
                <a:latin typeface="Arial"/>
                <a:ea typeface="+mn-ea"/>
              </a:endParaRPr>
            </a:p>
          </p:txBody>
        </p:sp>
      </p:grpSp>
      <p:cxnSp>
        <p:nvCxnSpPr>
          <p:cNvPr id="19" name="Straight Arrow Connector 18"/>
          <p:cNvCxnSpPr>
            <a:cxnSpLocks/>
            <a:stCxn id="81" idx="3"/>
          </p:cNvCxnSpPr>
          <p:nvPr/>
        </p:nvCxnSpPr>
        <p:spPr>
          <a:xfrm>
            <a:off x="1920614" y="4010841"/>
            <a:ext cx="1599390" cy="0"/>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77442" y="3723627"/>
            <a:ext cx="1373261" cy="2585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200" dirty="0">
                <a:solidFill>
                  <a:schemeClr val="bg1"/>
                </a:solidFill>
                <a:latin typeface="Arial"/>
              </a:rPr>
              <a:t>API Call</a:t>
            </a:r>
            <a:endParaRPr kumimoji="0" lang="en-US" sz="1200" b="0" i="0" u="none" strike="noStrike" kern="1200" cap="none" spc="0" normalizeH="0" baseline="0" noProof="0" dirty="0">
              <a:ln>
                <a:noFill/>
              </a:ln>
              <a:solidFill>
                <a:schemeClr val="bg1"/>
              </a:solidFill>
              <a:effectLst/>
              <a:uLnTx/>
              <a:uFillTx/>
              <a:latin typeface="Arial"/>
              <a:ea typeface="+mn-ea"/>
            </a:endParaRPr>
          </a:p>
        </p:txBody>
      </p:sp>
      <p:grpSp>
        <p:nvGrpSpPr>
          <p:cNvPr id="37" name="Group 36"/>
          <p:cNvGrpSpPr/>
          <p:nvPr/>
        </p:nvGrpSpPr>
        <p:grpSpPr>
          <a:xfrm>
            <a:off x="1018993" y="917857"/>
            <a:ext cx="399462" cy="529455"/>
            <a:chOff x="-12911138" y="-15235238"/>
            <a:chExt cx="2541588" cy="3368677"/>
          </a:xfrm>
          <a:solidFill>
            <a:schemeClr val="bg1"/>
          </a:solidFill>
        </p:grpSpPr>
        <p:sp>
          <p:nvSpPr>
            <p:cNvPr id="38" name="Freeform 1027"/>
            <p:cNvSpPr>
              <a:spLocks/>
            </p:cNvSpPr>
            <p:nvPr/>
          </p:nvSpPr>
          <p:spPr bwMode="auto">
            <a:xfrm>
              <a:off x="-12911138" y="-13858875"/>
              <a:ext cx="2541588" cy="1992314"/>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sp>
          <p:nvSpPr>
            <p:cNvPr id="39" name="Freeform 1028"/>
            <p:cNvSpPr>
              <a:spLocks noEditPoints="1"/>
            </p:cNvSpPr>
            <p:nvPr/>
          </p:nvSpPr>
          <p:spPr bwMode="auto">
            <a:xfrm>
              <a:off x="-12360277" y="-15235238"/>
              <a:ext cx="1443040" cy="1444627"/>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a:ea typeface="+mn-ea"/>
                <a:cs typeface="+mn-cs"/>
              </a:endParaRPr>
            </a:p>
          </p:txBody>
        </p:sp>
      </p:grpSp>
      <p:grpSp>
        <p:nvGrpSpPr>
          <p:cNvPr id="50" name="Group 49"/>
          <p:cNvGrpSpPr/>
          <p:nvPr/>
        </p:nvGrpSpPr>
        <p:grpSpPr>
          <a:xfrm>
            <a:off x="3593505" y="3200493"/>
            <a:ext cx="1140110" cy="1551607"/>
            <a:chOff x="5063936" y="2781012"/>
            <a:chExt cx="1036464" cy="1303015"/>
          </a:xfrm>
        </p:grpSpPr>
        <p:sp>
          <p:nvSpPr>
            <p:cNvPr id="51" name="Rounded Rectangle 50"/>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52" name="TextBox 51"/>
            <p:cNvSpPr txBox="1"/>
            <p:nvPr/>
          </p:nvSpPr>
          <p:spPr>
            <a:xfrm>
              <a:off x="5063936" y="3200452"/>
              <a:ext cx="1036464" cy="56604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Franklin Gothic Book"/>
                  <a:ea typeface="+mn-ea"/>
                  <a:cs typeface="Franklin Gothic Book"/>
                </a:rPr>
                <a:t>OAP Platform</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1"/>
                </a:solidFill>
                <a:effectLst/>
                <a:uLnTx/>
                <a:uFillTx/>
                <a:latin typeface="Arial"/>
                <a:ea typeface="+mn-ea"/>
                <a:cs typeface="+mn-cs"/>
              </a:endParaRPr>
            </a:p>
          </p:txBody>
        </p:sp>
      </p:grpSp>
      <p:grpSp>
        <p:nvGrpSpPr>
          <p:cNvPr id="56" name="Group 55"/>
          <p:cNvGrpSpPr/>
          <p:nvPr/>
        </p:nvGrpSpPr>
        <p:grpSpPr>
          <a:xfrm>
            <a:off x="7312519" y="5060801"/>
            <a:ext cx="1140110" cy="1303015"/>
            <a:chOff x="5090359" y="2781012"/>
            <a:chExt cx="1036464" cy="1303015"/>
          </a:xfrm>
        </p:grpSpPr>
        <p:sp>
          <p:nvSpPr>
            <p:cNvPr id="57" name="Rounded Rectangle 56"/>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58" name="TextBox 57"/>
            <p:cNvSpPr txBox="1"/>
            <p:nvPr/>
          </p:nvSpPr>
          <p:spPr>
            <a:xfrm>
              <a:off x="5090359" y="3286914"/>
              <a:ext cx="1036464"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F5 BIG-IP DNS</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cxnSp>
        <p:nvCxnSpPr>
          <p:cNvPr id="59" name="Straight Arrow Connector 58"/>
          <p:cNvCxnSpPr>
            <a:cxnSpLocks/>
          </p:cNvCxnSpPr>
          <p:nvPr/>
        </p:nvCxnSpPr>
        <p:spPr>
          <a:xfrm flipV="1">
            <a:off x="4827597" y="2249003"/>
            <a:ext cx="2458671" cy="943194"/>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p:cNvCxnSpPr>
          <p:nvPr/>
        </p:nvCxnSpPr>
        <p:spPr>
          <a:xfrm flipV="1">
            <a:off x="4934325" y="3859217"/>
            <a:ext cx="2375877" cy="8296"/>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cxnSpLocks/>
            <a:endCxn id="58" idx="1"/>
          </p:cNvCxnSpPr>
          <p:nvPr/>
        </p:nvCxnSpPr>
        <p:spPr>
          <a:xfrm>
            <a:off x="4779815" y="4630450"/>
            <a:ext cx="2532704" cy="1176319"/>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5751396" y="2402832"/>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2</a:t>
            </a:r>
          </a:p>
        </p:txBody>
      </p:sp>
      <p:sp>
        <p:nvSpPr>
          <p:cNvPr id="76" name="Oval 75"/>
          <p:cNvSpPr/>
          <p:nvPr/>
        </p:nvSpPr>
        <p:spPr>
          <a:xfrm>
            <a:off x="5659794" y="3567787"/>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3</a:t>
            </a:r>
          </a:p>
        </p:txBody>
      </p:sp>
      <p:sp>
        <p:nvSpPr>
          <p:cNvPr id="78" name="Oval 77"/>
          <p:cNvSpPr/>
          <p:nvPr/>
        </p:nvSpPr>
        <p:spPr>
          <a:xfrm>
            <a:off x="8854591" y="277519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2</a:t>
            </a:r>
          </a:p>
        </p:txBody>
      </p:sp>
      <p:sp>
        <p:nvSpPr>
          <p:cNvPr id="79" name="Oval 78"/>
          <p:cNvSpPr/>
          <p:nvPr/>
        </p:nvSpPr>
        <p:spPr>
          <a:xfrm>
            <a:off x="8854591" y="377721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3</a:t>
            </a:r>
          </a:p>
        </p:txBody>
      </p:sp>
      <p:sp>
        <p:nvSpPr>
          <p:cNvPr id="80" name="Oval 79"/>
          <p:cNvSpPr/>
          <p:nvPr/>
        </p:nvSpPr>
        <p:spPr>
          <a:xfrm>
            <a:off x="8877572" y="479885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4</a:t>
            </a:r>
          </a:p>
        </p:txBody>
      </p:sp>
      <p:sp>
        <p:nvSpPr>
          <p:cNvPr id="84" name="Oval 83"/>
          <p:cNvSpPr/>
          <p:nvPr/>
        </p:nvSpPr>
        <p:spPr>
          <a:xfrm>
            <a:off x="8854590" y="138653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1</a:t>
            </a:r>
          </a:p>
        </p:txBody>
      </p:sp>
      <p:grpSp>
        <p:nvGrpSpPr>
          <p:cNvPr id="85" name="Group 84"/>
          <p:cNvGrpSpPr/>
          <p:nvPr/>
        </p:nvGrpSpPr>
        <p:grpSpPr>
          <a:xfrm>
            <a:off x="7344460" y="2882872"/>
            <a:ext cx="1140110" cy="2084622"/>
            <a:chOff x="5090359" y="2781012"/>
            <a:chExt cx="1036464" cy="1303015"/>
          </a:xfrm>
        </p:grpSpPr>
        <p:sp>
          <p:nvSpPr>
            <p:cNvPr id="86" name="Rounded Rectangle 85"/>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87" name="TextBox 86"/>
            <p:cNvSpPr txBox="1"/>
            <p:nvPr/>
          </p:nvSpPr>
          <p:spPr>
            <a:xfrm>
              <a:off x="5090359" y="3286914"/>
              <a:ext cx="1036464" cy="1789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F5 BIG-IP</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sp>
        <p:nvSpPr>
          <p:cNvPr id="91" name="TextBox 90"/>
          <p:cNvSpPr txBox="1"/>
          <p:nvPr/>
        </p:nvSpPr>
        <p:spPr>
          <a:xfrm>
            <a:off x="9533580" y="1015264"/>
            <a:ext cx="2443656" cy="1822037"/>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Ops requests service definition app1.xyz.com for servers a, b, c.</a:t>
            </a:r>
            <a:b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Either through Master Orchestrator or directly into the OAP platform</a:t>
            </a:r>
            <a:b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92" name="TextBox 91"/>
          <p:cNvSpPr txBox="1"/>
          <p:nvPr/>
        </p:nvSpPr>
        <p:spPr>
          <a:xfrm>
            <a:off x="9558499" y="2541519"/>
            <a:ext cx="2443656" cy="960263"/>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DNS LX extension fetches VIP address from IPAM system</a:t>
            </a:r>
          </a:p>
        </p:txBody>
      </p:sp>
      <p:sp>
        <p:nvSpPr>
          <p:cNvPr id="93" name="TextBox 92"/>
          <p:cNvSpPr txBox="1"/>
          <p:nvPr/>
        </p:nvSpPr>
        <p:spPr>
          <a:xfrm>
            <a:off x="9598165" y="3545687"/>
            <a:ext cx="2443656" cy="1175706"/>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cs typeface="Arial" panose="020B0604020202020204" pitchFamily="34" charset="0"/>
              </a:rPr>
              <a:t>OAP VIP LX </a:t>
            </a:r>
            <a:r>
              <a:rPr lang="en-US" sz="1400" dirty="0" err="1">
                <a:solidFill>
                  <a:schemeClr val="bg1"/>
                </a:solidFill>
                <a:latin typeface="Arial" panose="020B0604020202020204" pitchFamily="34" charset="0"/>
                <a:cs typeface="Arial" panose="020B0604020202020204" pitchFamily="34" charset="0"/>
              </a:rPr>
              <a:t>ext</a:t>
            </a: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populates service configuration with acquired VIP and deploys to BIG-IP</a:t>
            </a:r>
          </a:p>
        </p:txBody>
      </p:sp>
      <p:sp>
        <p:nvSpPr>
          <p:cNvPr id="65" name="Oval 64"/>
          <p:cNvSpPr/>
          <p:nvPr/>
        </p:nvSpPr>
        <p:spPr>
          <a:xfrm>
            <a:off x="5586703" y="4893151"/>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4</a:t>
            </a:r>
          </a:p>
        </p:txBody>
      </p:sp>
      <p:sp>
        <p:nvSpPr>
          <p:cNvPr id="67" name="Oval 66"/>
          <p:cNvSpPr/>
          <p:nvPr/>
        </p:nvSpPr>
        <p:spPr>
          <a:xfrm>
            <a:off x="8884349" y="5800878"/>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5</a:t>
            </a:r>
          </a:p>
        </p:txBody>
      </p:sp>
      <p:sp>
        <p:nvSpPr>
          <p:cNvPr id="68" name="TextBox 67"/>
          <p:cNvSpPr txBox="1"/>
          <p:nvPr/>
        </p:nvSpPr>
        <p:spPr>
          <a:xfrm>
            <a:off x="9595070" y="4577484"/>
            <a:ext cx="2443656" cy="1175706"/>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OAP LX </a:t>
            </a:r>
            <a:r>
              <a:rPr kumimoji="0" lang="en-US" sz="14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ext</a:t>
            </a: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populates configuration with DNS entry for VIP address in BIG-IP DNS</a:t>
            </a:r>
          </a:p>
        </p:txBody>
      </p:sp>
      <p:cxnSp>
        <p:nvCxnSpPr>
          <p:cNvPr id="103" name="Straight Connector 102"/>
          <p:cNvCxnSpPr/>
          <p:nvPr/>
        </p:nvCxnSpPr>
        <p:spPr>
          <a:xfrm flipV="1">
            <a:off x="8854590" y="2541519"/>
            <a:ext cx="3114000"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8854590" y="3556206"/>
            <a:ext cx="3114000"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8854590" y="4643589"/>
            <a:ext cx="3114000"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8854590" y="5609280"/>
            <a:ext cx="3114000" cy="0"/>
          </a:xfrm>
          <a:prstGeom prst="line">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6C4955D-F8BE-4311-88FE-8BF6CEEBDB1D}"/>
              </a:ext>
            </a:extLst>
          </p:cNvPr>
          <p:cNvSpPr txBox="1"/>
          <p:nvPr/>
        </p:nvSpPr>
        <p:spPr>
          <a:xfrm>
            <a:off x="433704" y="1325700"/>
            <a:ext cx="1591858" cy="286232"/>
          </a:xfrm>
          <a:prstGeom prst="rect">
            <a:avLst/>
          </a:prstGeom>
          <a:solidFill>
            <a:schemeClr val="bg1">
              <a:lumMod val="65000"/>
            </a:schemeClr>
          </a:solidFill>
          <a:ln>
            <a:solidFill>
              <a:schemeClr val="bg1">
                <a:lumMod val="65000"/>
              </a:schemeClr>
            </a:solidFill>
          </a:ln>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F4F4F4"/>
                </a:solidFill>
                <a:effectLst/>
                <a:uLnTx/>
                <a:uFillTx/>
                <a:latin typeface="Franklin Gothic Book"/>
                <a:ea typeface="+mn-ea"/>
                <a:cs typeface="Franklin Gothic Book"/>
              </a:rPr>
              <a:t>NetOps</a:t>
            </a:r>
            <a:r>
              <a:rPr kumimoji="0" lang="en-US" sz="1400" b="1" i="0" u="none" strike="noStrike" kern="1200" cap="none" spc="0" normalizeH="0" baseline="0" noProof="0" dirty="0">
                <a:ln>
                  <a:noFill/>
                </a:ln>
                <a:solidFill>
                  <a:srgbClr val="F4F4F4"/>
                </a:solidFill>
                <a:effectLst/>
                <a:uLnTx/>
                <a:uFillTx/>
                <a:latin typeface="Franklin Gothic Book"/>
                <a:ea typeface="+mn-ea"/>
                <a:cs typeface="Franklin Gothic Book"/>
              </a:rPr>
              <a:t>/DevOps</a:t>
            </a:r>
          </a:p>
        </p:txBody>
      </p:sp>
      <p:grpSp>
        <p:nvGrpSpPr>
          <p:cNvPr id="3" name="Group 2">
            <a:extLst>
              <a:ext uri="{FF2B5EF4-FFF2-40B4-BE49-F238E27FC236}">
                <a16:creationId xmlns:a16="http://schemas.microsoft.com/office/drawing/2014/main" id="{87BABAC5-03B3-414E-8790-74CE94733F9E}"/>
              </a:ext>
            </a:extLst>
          </p:cNvPr>
          <p:cNvGrpSpPr/>
          <p:nvPr/>
        </p:nvGrpSpPr>
        <p:grpSpPr>
          <a:xfrm>
            <a:off x="516836" y="3359333"/>
            <a:ext cx="1403778" cy="1303015"/>
            <a:chOff x="1128942" y="1865924"/>
            <a:chExt cx="1403778" cy="1303015"/>
          </a:xfrm>
        </p:grpSpPr>
        <p:sp>
          <p:nvSpPr>
            <p:cNvPr id="81" name="Rounded Rectangle 11">
              <a:extLst>
                <a:ext uri="{FF2B5EF4-FFF2-40B4-BE49-F238E27FC236}">
                  <a16:creationId xmlns:a16="http://schemas.microsoft.com/office/drawing/2014/main" id="{D485EE16-11DB-4513-B0EC-BF211BAEF00C}"/>
                </a:ext>
              </a:extLst>
            </p:cNvPr>
            <p:cNvSpPr/>
            <p:nvPr/>
          </p:nvSpPr>
          <p:spPr>
            <a:xfrm>
              <a:off x="1128942" y="1865924"/>
              <a:ext cx="1403778"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83" name="TextBox 82">
              <a:extLst>
                <a:ext uri="{FF2B5EF4-FFF2-40B4-BE49-F238E27FC236}">
                  <a16:creationId xmlns:a16="http://schemas.microsoft.com/office/drawing/2014/main" id="{E2809E99-D0B4-4FF4-90E3-EB3FCCE93896}"/>
                </a:ext>
              </a:extLst>
            </p:cNvPr>
            <p:cNvSpPr txBox="1"/>
            <p:nvPr/>
          </p:nvSpPr>
          <p:spPr>
            <a:xfrm>
              <a:off x="1164204" y="1979959"/>
              <a:ext cx="1342163" cy="10618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Master Orchestrator</a:t>
              </a:r>
              <a:b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br>
              <a:endParaRPr kumimoji="0" lang="en-US" sz="1400" b="1" i="0" u="none" strike="noStrike" kern="1200" cap="none" spc="0" normalizeH="0" baseline="0" noProof="0" dirty="0">
                <a:ln>
                  <a:noFill/>
                </a:ln>
                <a:solidFill>
                  <a:schemeClr val="bg1"/>
                </a:solidFill>
                <a:effectLst/>
                <a:uLnTx/>
                <a:uFillTx/>
                <a:latin typeface="Arial"/>
                <a:ea typeface="+mn-ea"/>
                <a:cs typeface="Franklin Gothic Book"/>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(Ansible, Puppet, Chef)</a:t>
              </a:r>
            </a:p>
          </p:txBody>
        </p:sp>
      </p:grpSp>
      <p:cxnSp>
        <p:nvCxnSpPr>
          <p:cNvPr id="88" name="Straight Arrow Connector 87">
            <a:extLst>
              <a:ext uri="{FF2B5EF4-FFF2-40B4-BE49-F238E27FC236}">
                <a16:creationId xmlns:a16="http://schemas.microsoft.com/office/drawing/2014/main" id="{1CA6F4C6-4C60-4ED0-92E1-AE3E4762BE25}"/>
              </a:ext>
            </a:extLst>
          </p:cNvPr>
          <p:cNvCxnSpPr>
            <a:cxnSpLocks/>
            <a:stCxn id="75" idx="2"/>
            <a:endCxn id="81" idx="0"/>
          </p:cNvCxnSpPr>
          <p:nvPr/>
        </p:nvCxnSpPr>
        <p:spPr>
          <a:xfrm flipH="1">
            <a:off x="1218725" y="1611932"/>
            <a:ext cx="10908" cy="1747401"/>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911297" y="2165581"/>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1</a:t>
            </a:r>
          </a:p>
        </p:txBody>
      </p:sp>
      <p:cxnSp>
        <p:nvCxnSpPr>
          <p:cNvPr id="90" name="Straight Arrow Connector 89">
            <a:extLst>
              <a:ext uri="{FF2B5EF4-FFF2-40B4-BE49-F238E27FC236}">
                <a16:creationId xmlns:a16="http://schemas.microsoft.com/office/drawing/2014/main" id="{7233110C-4BB2-47CD-8CAF-7A29FE0115FF}"/>
              </a:ext>
            </a:extLst>
          </p:cNvPr>
          <p:cNvCxnSpPr>
            <a:cxnSpLocks/>
            <a:stCxn id="75" idx="2"/>
          </p:cNvCxnSpPr>
          <p:nvPr/>
        </p:nvCxnSpPr>
        <p:spPr>
          <a:xfrm>
            <a:off x="1229633" y="1611932"/>
            <a:ext cx="2376270" cy="1579118"/>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48577E31-C5A5-41FE-B8B1-920DAF38AB9C}"/>
              </a:ext>
            </a:extLst>
          </p:cNvPr>
          <p:cNvSpPr/>
          <p:nvPr/>
        </p:nvSpPr>
        <p:spPr>
          <a:xfrm>
            <a:off x="2087012" y="2108264"/>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1</a:t>
            </a:r>
          </a:p>
        </p:txBody>
      </p:sp>
      <p:sp>
        <p:nvSpPr>
          <p:cNvPr id="53" name="Title 1">
            <a:extLst>
              <a:ext uri="{FF2B5EF4-FFF2-40B4-BE49-F238E27FC236}">
                <a16:creationId xmlns:a16="http://schemas.microsoft.com/office/drawing/2014/main" id="{8820BEAE-967E-429C-8077-1A21ED8540C3}"/>
              </a:ext>
            </a:extLst>
          </p:cNvPr>
          <p:cNvSpPr>
            <a:spLocks noGrp="1"/>
          </p:cNvSpPr>
          <p:nvPr>
            <p:ph type="title"/>
          </p:nvPr>
        </p:nvSpPr>
        <p:spPr>
          <a:xfrm>
            <a:off x="304800" y="143187"/>
            <a:ext cx="11582400" cy="867930"/>
          </a:xfrm>
        </p:spPr>
        <p:txBody>
          <a:bodyPr/>
          <a:lstStyle/>
          <a:p>
            <a:r>
              <a:rPr lang="en-US" dirty="0"/>
              <a:t>Solution: OAP</a:t>
            </a:r>
          </a:p>
        </p:txBody>
      </p:sp>
      <p:sp>
        <p:nvSpPr>
          <p:cNvPr id="60" name="TextBox 59">
            <a:extLst>
              <a:ext uri="{FF2B5EF4-FFF2-40B4-BE49-F238E27FC236}">
                <a16:creationId xmlns:a16="http://schemas.microsoft.com/office/drawing/2014/main" id="{2F49BB7A-DB22-4F1E-B1DE-AF53E3530D3F}"/>
              </a:ext>
            </a:extLst>
          </p:cNvPr>
          <p:cNvSpPr txBox="1"/>
          <p:nvPr/>
        </p:nvSpPr>
        <p:spPr>
          <a:xfrm>
            <a:off x="9574483" y="5564819"/>
            <a:ext cx="2443656" cy="1391150"/>
          </a:xfrm>
          <a:prstGeom prst="rect">
            <a:avLst/>
          </a:prstGeom>
          <a:noFill/>
        </p:spPr>
        <p:txBody>
          <a:bodyPr wrap="square" lIns="155448" tIns="155448" rIns="155448" bIns="15544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OAP LX Ext to communicate changes to the different logging, ticketing and email mechanisms  </a:t>
            </a:r>
          </a:p>
        </p:txBody>
      </p:sp>
      <p:grpSp>
        <p:nvGrpSpPr>
          <p:cNvPr id="63" name="Group 62">
            <a:extLst>
              <a:ext uri="{FF2B5EF4-FFF2-40B4-BE49-F238E27FC236}">
                <a16:creationId xmlns:a16="http://schemas.microsoft.com/office/drawing/2014/main" id="{6101B049-93A4-4BDB-9BD6-03A8AA24806E}"/>
              </a:ext>
            </a:extLst>
          </p:cNvPr>
          <p:cNvGrpSpPr/>
          <p:nvPr/>
        </p:nvGrpSpPr>
        <p:grpSpPr>
          <a:xfrm>
            <a:off x="3921907" y="951465"/>
            <a:ext cx="1113910" cy="837530"/>
            <a:chOff x="5090359" y="2781012"/>
            <a:chExt cx="1036464" cy="1303015"/>
          </a:xfrm>
        </p:grpSpPr>
        <p:sp>
          <p:nvSpPr>
            <p:cNvPr id="66" name="Rounded Rectangle 11">
              <a:extLst>
                <a:ext uri="{FF2B5EF4-FFF2-40B4-BE49-F238E27FC236}">
                  <a16:creationId xmlns:a16="http://schemas.microsoft.com/office/drawing/2014/main" id="{DC27747C-07E8-44D8-AA16-E23C031AD304}"/>
                </a:ext>
              </a:extLst>
            </p:cNvPr>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69" name="TextBox 68">
              <a:extLst>
                <a:ext uri="{FF2B5EF4-FFF2-40B4-BE49-F238E27FC236}">
                  <a16:creationId xmlns:a16="http://schemas.microsoft.com/office/drawing/2014/main" id="{89F05CE5-D23A-4578-8FD1-0E67C85D6AFB}"/>
                </a:ext>
              </a:extLst>
            </p:cNvPr>
            <p:cNvSpPr txBox="1"/>
            <p:nvPr/>
          </p:nvSpPr>
          <p:spPr>
            <a:xfrm>
              <a:off x="5090359" y="3286914"/>
              <a:ext cx="1036464" cy="44531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Ticketing</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grpSp>
        <p:nvGrpSpPr>
          <p:cNvPr id="70" name="Group 69">
            <a:extLst>
              <a:ext uri="{FF2B5EF4-FFF2-40B4-BE49-F238E27FC236}">
                <a16:creationId xmlns:a16="http://schemas.microsoft.com/office/drawing/2014/main" id="{FFA24F71-5A61-43D6-9435-794C9BA56393}"/>
              </a:ext>
            </a:extLst>
          </p:cNvPr>
          <p:cNvGrpSpPr/>
          <p:nvPr/>
        </p:nvGrpSpPr>
        <p:grpSpPr>
          <a:xfrm>
            <a:off x="4974171" y="981341"/>
            <a:ext cx="1113910" cy="837530"/>
            <a:chOff x="5090359" y="2781012"/>
            <a:chExt cx="1036464" cy="1303015"/>
          </a:xfrm>
        </p:grpSpPr>
        <p:sp>
          <p:nvSpPr>
            <p:cNvPr id="71" name="Rounded Rectangle 11">
              <a:extLst>
                <a:ext uri="{FF2B5EF4-FFF2-40B4-BE49-F238E27FC236}">
                  <a16:creationId xmlns:a16="http://schemas.microsoft.com/office/drawing/2014/main" id="{51809B36-93A7-4B8A-BD7F-31C9C2C72726}"/>
                </a:ext>
              </a:extLst>
            </p:cNvPr>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72" name="TextBox 71">
              <a:extLst>
                <a:ext uri="{FF2B5EF4-FFF2-40B4-BE49-F238E27FC236}">
                  <a16:creationId xmlns:a16="http://schemas.microsoft.com/office/drawing/2014/main" id="{6DD40D50-ECA1-4710-BBE1-28FE43A186C8}"/>
                </a:ext>
              </a:extLst>
            </p:cNvPr>
            <p:cNvSpPr txBox="1"/>
            <p:nvPr/>
          </p:nvSpPr>
          <p:spPr>
            <a:xfrm>
              <a:off x="5090359" y="3286914"/>
              <a:ext cx="1036464" cy="44531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Email</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grpSp>
        <p:nvGrpSpPr>
          <p:cNvPr id="82" name="Group 81">
            <a:extLst>
              <a:ext uri="{FF2B5EF4-FFF2-40B4-BE49-F238E27FC236}">
                <a16:creationId xmlns:a16="http://schemas.microsoft.com/office/drawing/2014/main" id="{C37159F3-0FD5-4417-9259-F2A8FD26AF3B}"/>
              </a:ext>
            </a:extLst>
          </p:cNvPr>
          <p:cNvGrpSpPr/>
          <p:nvPr/>
        </p:nvGrpSpPr>
        <p:grpSpPr>
          <a:xfrm>
            <a:off x="2858249" y="943646"/>
            <a:ext cx="1113910" cy="837530"/>
            <a:chOff x="5090359" y="2781012"/>
            <a:chExt cx="1036464" cy="1303015"/>
          </a:xfrm>
        </p:grpSpPr>
        <p:sp>
          <p:nvSpPr>
            <p:cNvPr id="89" name="Rounded Rectangle 11">
              <a:extLst>
                <a:ext uri="{FF2B5EF4-FFF2-40B4-BE49-F238E27FC236}">
                  <a16:creationId xmlns:a16="http://schemas.microsoft.com/office/drawing/2014/main" id="{DC77B0FF-AA8E-4F21-A1B6-CEE7EC2FEBC0}"/>
                </a:ext>
              </a:extLst>
            </p:cNvPr>
            <p:cNvSpPr/>
            <p:nvPr/>
          </p:nvSpPr>
          <p:spPr>
            <a:xfrm>
              <a:off x="5154267" y="2781012"/>
              <a:ext cx="879314" cy="1303015"/>
            </a:xfrm>
            <a:prstGeom prst="roundRect">
              <a:avLst>
                <a:gd name="adj" fmla="val 8285"/>
              </a:avLst>
            </a:prstGeom>
            <a:noFill/>
            <a:ln w="254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96" name="TextBox 95">
              <a:extLst>
                <a:ext uri="{FF2B5EF4-FFF2-40B4-BE49-F238E27FC236}">
                  <a16:creationId xmlns:a16="http://schemas.microsoft.com/office/drawing/2014/main" id="{0877F461-4F6C-4667-8A5D-C4DFA19D7652}"/>
                </a:ext>
              </a:extLst>
            </p:cNvPr>
            <p:cNvSpPr txBox="1"/>
            <p:nvPr/>
          </p:nvSpPr>
          <p:spPr>
            <a:xfrm>
              <a:off x="5090359" y="3286914"/>
              <a:ext cx="1036464" cy="44531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Franklin Gothic Book"/>
                </a:rPr>
                <a:t>Logging</a:t>
              </a:r>
              <a:endParaRPr kumimoji="0" lang="en-US" sz="1400" b="1" i="0" u="none" strike="noStrike" kern="1200" cap="none" spc="0" normalizeH="0" baseline="0" noProof="0" dirty="0">
                <a:ln>
                  <a:noFill/>
                </a:ln>
                <a:solidFill>
                  <a:schemeClr val="bg1"/>
                </a:solidFill>
                <a:effectLst/>
                <a:uLnTx/>
                <a:uFillTx/>
                <a:latin typeface="Arial"/>
                <a:ea typeface="+mn-ea"/>
              </a:endParaRPr>
            </a:p>
          </p:txBody>
        </p:sp>
      </p:grpSp>
      <p:cxnSp>
        <p:nvCxnSpPr>
          <p:cNvPr id="97" name="Straight Arrow Connector 96">
            <a:extLst>
              <a:ext uri="{FF2B5EF4-FFF2-40B4-BE49-F238E27FC236}">
                <a16:creationId xmlns:a16="http://schemas.microsoft.com/office/drawing/2014/main" id="{0EEBBBE2-4B14-4299-BDF2-CE1328571E67}"/>
              </a:ext>
            </a:extLst>
          </p:cNvPr>
          <p:cNvCxnSpPr>
            <a:cxnSpLocks/>
            <a:stCxn id="51" idx="0"/>
          </p:cNvCxnSpPr>
          <p:nvPr/>
        </p:nvCxnSpPr>
        <p:spPr>
          <a:xfrm flipV="1">
            <a:off x="4176492" y="1936806"/>
            <a:ext cx="988611" cy="1263687"/>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BA2858A7-DEC3-4E2E-9023-2A7315352B16}"/>
              </a:ext>
            </a:extLst>
          </p:cNvPr>
          <p:cNvCxnSpPr>
            <a:cxnSpLocks/>
            <a:stCxn id="51" idx="0"/>
          </p:cNvCxnSpPr>
          <p:nvPr/>
        </p:nvCxnSpPr>
        <p:spPr>
          <a:xfrm flipV="1">
            <a:off x="4176492" y="1896518"/>
            <a:ext cx="258383" cy="1303975"/>
          </a:xfrm>
          <a:prstGeom prst="straightConnector1">
            <a:avLst/>
          </a:prstGeom>
          <a:ln w="28575"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B7B1EB11-D32F-4552-ADAF-BE3FE14D22B8}"/>
              </a:ext>
            </a:extLst>
          </p:cNvPr>
          <p:cNvSpPr/>
          <p:nvPr/>
        </p:nvSpPr>
        <p:spPr>
          <a:xfrm>
            <a:off x="3892855" y="2595916"/>
            <a:ext cx="614855" cy="5823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4F4F4"/>
                </a:solidFill>
                <a:effectLst/>
                <a:uLnTx/>
                <a:uFillTx/>
                <a:latin typeface="Arial"/>
                <a:ea typeface="+mn-ea"/>
                <a:cs typeface="+mn-cs"/>
              </a:rPr>
              <a:t>5 </a:t>
            </a:r>
          </a:p>
        </p:txBody>
      </p:sp>
      <p:sp>
        <p:nvSpPr>
          <p:cNvPr id="2" name="Rectangle 1">
            <a:extLst>
              <a:ext uri="{FF2B5EF4-FFF2-40B4-BE49-F238E27FC236}">
                <a16:creationId xmlns:a16="http://schemas.microsoft.com/office/drawing/2014/main" id="{75910E97-2228-4605-A0CE-143682FC13DB}"/>
              </a:ext>
            </a:extLst>
          </p:cNvPr>
          <p:cNvSpPr/>
          <p:nvPr/>
        </p:nvSpPr>
        <p:spPr>
          <a:xfrm>
            <a:off x="2744899" y="848995"/>
            <a:ext cx="3456659" cy="1159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7" name="Rectangle 76">
            <a:extLst>
              <a:ext uri="{FF2B5EF4-FFF2-40B4-BE49-F238E27FC236}">
                <a16:creationId xmlns:a16="http://schemas.microsoft.com/office/drawing/2014/main" id="{0D2AECF7-A996-4CCE-A235-96F14B3FB660}"/>
              </a:ext>
            </a:extLst>
          </p:cNvPr>
          <p:cNvSpPr/>
          <p:nvPr/>
        </p:nvSpPr>
        <p:spPr>
          <a:xfrm>
            <a:off x="7265085" y="1294951"/>
            <a:ext cx="1288943" cy="53534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94" name="Rectangle 93">
            <a:extLst>
              <a:ext uri="{FF2B5EF4-FFF2-40B4-BE49-F238E27FC236}">
                <a16:creationId xmlns:a16="http://schemas.microsoft.com/office/drawing/2014/main" id="{18554DD9-BE31-41CF-89B8-870841948B43}"/>
              </a:ext>
            </a:extLst>
          </p:cNvPr>
          <p:cNvSpPr/>
          <p:nvPr/>
        </p:nvSpPr>
        <p:spPr>
          <a:xfrm>
            <a:off x="3456887" y="3083319"/>
            <a:ext cx="1441897" cy="19219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69188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7" grpId="0" animBg="1"/>
      <p:bldP spid="9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701040" y="61478"/>
            <a:ext cx="10879505" cy="1167882"/>
          </a:xfrm>
        </p:spPr>
        <p:txBody>
          <a:bodyPr>
            <a:noAutofit/>
          </a:bodyPr>
          <a:lstStyle/>
          <a:p>
            <a:pPr algn="ctr"/>
            <a:r>
              <a:rPr lang="en-US" sz="3200" dirty="0"/>
              <a:t>What is </a:t>
            </a:r>
            <a:r>
              <a:rPr lang="en-US" sz="3200" dirty="0" err="1"/>
              <a:t>iControlLX</a:t>
            </a:r>
            <a:r>
              <a:rPr lang="en-US" sz="3200" dirty="0"/>
              <a:t>?</a:t>
            </a:r>
            <a:br>
              <a:rPr lang="en-US" sz="3200" dirty="0"/>
            </a:br>
            <a:br>
              <a:rPr lang="en-US" sz="3200" dirty="0"/>
            </a:br>
            <a:endParaRPr lang="en-US" sz="3200" dirty="0"/>
          </a:p>
        </p:txBody>
      </p:sp>
      <p:grpSp>
        <p:nvGrpSpPr>
          <p:cNvPr id="5" name="Group 4"/>
          <p:cNvGrpSpPr/>
          <p:nvPr/>
        </p:nvGrpSpPr>
        <p:grpSpPr>
          <a:xfrm>
            <a:off x="8493319" y="5130800"/>
            <a:ext cx="2814761" cy="824333"/>
            <a:chOff x="7944679" y="4166486"/>
            <a:chExt cx="3185775" cy="1107927"/>
          </a:xfrm>
        </p:grpSpPr>
        <p:sp>
          <p:nvSpPr>
            <p:cNvPr id="2" name="Down Arrow 1"/>
            <p:cNvSpPr/>
            <p:nvPr/>
          </p:nvSpPr>
          <p:spPr>
            <a:xfrm rot="5400000">
              <a:off x="8983603" y="3127562"/>
              <a:ext cx="1107927" cy="318577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3" name="TextBox 2"/>
            <p:cNvSpPr txBox="1"/>
            <p:nvPr/>
          </p:nvSpPr>
          <p:spPr>
            <a:xfrm>
              <a:off x="8495726" y="4269574"/>
              <a:ext cx="2077235" cy="683264"/>
            </a:xfrm>
            <a:prstGeom prst="rect">
              <a:avLst/>
            </a:prstGeom>
            <a:noFill/>
          </p:spPr>
          <p:txBody>
            <a:bodyPr wrap="none" lIns="155448" tIns="155448" rIns="155448" bIns="155448" rtlCol="0">
              <a:spAutoFit/>
            </a:bodyPr>
            <a:lstStyle/>
            <a:p>
              <a:r>
                <a:rPr lang="en-US" sz="2400" dirty="0">
                  <a:solidFill>
                    <a:schemeClr val="bg1"/>
                  </a:solidFill>
                  <a:latin typeface="Arial" panose="020B0604020202020204" pitchFamily="34" charset="0"/>
                  <a:cs typeface="Arial" panose="020B0604020202020204" pitchFamily="34" charset="0"/>
                </a:rPr>
                <a:t>This Session</a:t>
              </a:r>
            </a:p>
          </p:txBody>
        </p:sp>
      </p:grpSp>
      <p:pic>
        <p:nvPicPr>
          <p:cNvPr id="4" name="Picture 3">
            <a:extLst>
              <a:ext uri="{FF2B5EF4-FFF2-40B4-BE49-F238E27FC236}">
                <a16:creationId xmlns:a16="http://schemas.microsoft.com/office/drawing/2014/main" id="{508C0B4A-30B4-0846-B3AA-435085EA62C3}"/>
              </a:ext>
            </a:extLst>
          </p:cNvPr>
          <p:cNvPicPr>
            <a:picLocks noChangeAspect="1"/>
          </p:cNvPicPr>
          <p:nvPr/>
        </p:nvPicPr>
        <p:blipFill>
          <a:blip r:embed="rId3"/>
          <a:stretch>
            <a:fillRect/>
          </a:stretch>
        </p:blipFill>
        <p:spPr>
          <a:xfrm>
            <a:off x="3364120" y="1351280"/>
            <a:ext cx="5047382" cy="5379720"/>
          </a:xfrm>
          <a:prstGeom prst="rect">
            <a:avLst/>
          </a:prstGeom>
        </p:spPr>
      </p:pic>
    </p:spTree>
    <p:extLst>
      <p:ext uri="{BB962C8B-B14F-4D97-AF65-F5344CB8AC3E}">
        <p14:creationId xmlns:p14="http://schemas.microsoft.com/office/powerpoint/2010/main" val="64375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4349-CA04-8F4A-9210-D281062C0681}"/>
              </a:ext>
            </a:extLst>
          </p:cNvPr>
          <p:cNvSpPr>
            <a:spLocks noGrp="1"/>
          </p:cNvSpPr>
          <p:nvPr>
            <p:ph type="title"/>
          </p:nvPr>
        </p:nvSpPr>
        <p:spPr>
          <a:xfrm>
            <a:off x="304800" y="304801"/>
            <a:ext cx="11582400" cy="757130"/>
          </a:xfrm>
        </p:spPr>
        <p:txBody>
          <a:bodyPr/>
          <a:lstStyle/>
          <a:p>
            <a:r>
              <a:rPr lang="en-US" sz="3200" dirty="0"/>
              <a:t>PD Provided Workers</a:t>
            </a:r>
          </a:p>
        </p:txBody>
      </p:sp>
      <p:sp>
        <p:nvSpPr>
          <p:cNvPr id="3" name="Footer Placeholder 2">
            <a:extLst>
              <a:ext uri="{FF2B5EF4-FFF2-40B4-BE49-F238E27FC236}">
                <a16:creationId xmlns:a16="http://schemas.microsoft.com/office/drawing/2014/main" id="{646CD1B8-15C9-9B40-98BA-F5355E31FBB9}"/>
              </a:ext>
            </a:extLst>
          </p:cNvPr>
          <p:cNvSpPr>
            <a:spLocks noGrp="1"/>
          </p:cNvSpPr>
          <p:nvPr>
            <p:ph type="ftr" sz="quarter" idx="10"/>
          </p:nvPr>
        </p:nvSpPr>
        <p:spPr/>
        <p:txBody>
          <a:bodyPr/>
          <a:lstStyle/>
          <a:p>
            <a:r>
              <a:rPr lang="en-US" dirty="0"/>
              <a:t>© 2018 F5 Networks</a:t>
            </a:r>
          </a:p>
        </p:txBody>
      </p:sp>
      <p:sp>
        <p:nvSpPr>
          <p:cNvPr id="4" name="Slide Number Placeholder 3">
            <a:extLst>
              <a:ext uri="{FF2B5EF4-FFF2-40B4-BE49-F238E27FC236}">
                <a16:creationId xmlns:a16="http://schemas.microsoft.com/office/drawing/2014/main" id="{8FE72CC9-3843-7244-92D6-50648760330E}"/>
              </a:ext>
            </a:extLst>
          </p:cNvPr>
          <p:cNvSpPr>
            <a:spLocks noGrp="1"/>
          </p:cNvSpPr>
          <p:nvPr>
            <p:ph type="sldNum" sz="quarter" idx="11"/>
          </p:nvPr>
        </p:nvSpPr>
        <p:spPr/>
        <p:txBody>
          <a:bodyPr/>
          <a:lstStyle/>
          <a:p>
            <a:fld id="{49DF86D6-4B9D-4B83-AF23-D696D3CD110A}" type="slidenum">
              <a:rPr lang="en-US" smtClean="0"/>
              <a:pPr/>
              <a:t>40</a:t>
            </a:fld>
            <a:endParaRPr lang="en-US" dirty="0"/>
          </a:p>
        </p:txBody>
      </p:sp>
      <p:sp>
        <p:nvSpPr>
          <p:cNvPr id="5" name="Text Placeholder 4">
            <a:extLst>
              <a:ext uri="{FF2B5EF4-FFF2-40B4-BE49-F238E27FC236}">
                <a16:creationId xmlns:a16="http://schemas.microsoft.com/office/drawing/2014/main" id="{ECAC26F7-9278-9E4A-9058-0F697F10200E}"/>
              </a:ext>
            </a:extLst>
          </p:cNvPr>
          <p:cNvSpPr>
            <a:spLocks noGrp="1"/>
          </p:cNvSpPr>
          <p:nvPr>
            <p:ph type="body" sz="quarter" idx="12"/>
          </p:nvPr>
        </p:nvSpPr>
        <p:spPr/>
        <p:txBody>
          <a:bodyPr/>
          <a:lstStyle/>
          <a:p>
            <a:r>
              <a:rPr lang="en-US" dirty="0"/>
              <a:t>Device Service Clustering Package API</a:t>
            </a:r>
          </a:p>
          <a:p>
            <a:r>
              <a:rPr lang="en-US" dirty="0"/>
              <a:t>Big-IP Settings iControl Extension API</a:t>
            </a:r>
          </a:p>
          <a:p>
            <a:pPr lvl="1"/>
            <a:r>
              <a:rPr lang="en-US" sz="1400" dirty="0"/>
              <a:t>Updated for the API Services Gateway</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Built on block interface/</a:t>
            </a:r>
            <a:br>
              <a:rPr lang="en-US" dirty="0"/>
            </a:br>
            <a:r>
              <a:rPr lang="en-US" dirty="0" err="1"/>
              <a:t>ConfigProcessor</a:t>
            </a:r>
            <a:r>
              <a:rPr lang="en-US" dirty="0"/>
              <a:t> pattern</a:t>
            </a:r>
          </a:p>
        </p:txBody>
      </p:sp>
      <p:pic>
        <p:nvPicPr>
          <p:cNvPr id="7" name="Picture 6">
            <a:extLst>
              <a:ext uri="{FF2B5EF4-FFF2-40B4-BE49-F238E27FC236}">
                <a16:creationId xmlns:a16="http://schemas.microsoft.com/office/drawing/2014/main" id="{AA755BB8-9A0D-9D4D-B640-2C91C2307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80" y="2575413"/>
            <a:ext cx="6635420" cy="2157234"/>
          </a:xfrm>
          <a:prstGeom prst="rect">
            <a:avLst/>
          </a:prstGeom>
        </p:spPr>
      </p:pic>
    </p:spTree>
    <p:extLst>
      <p:ext uri="{BB962C8B-B14F-4D97-AF65-F5344CB8AC3E}">
        <p14:creationId xmlns:p14="http://schemas.microsoft.com/office/powerpoint/2010/main" val="320291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22ED0-924A-4847-94D4-7E330A1F7F6E}"/>
              </a:ext>
            </a:extLst>
          </p:cNvPr>
          <p:cNvSpPr>
            <a:spLocks noGrp="1"/>
          </p:cNvSpPr>
          <p:nvPr>
            <p:ph type="body" sz="quarter" idx="10"/>
          </p:nvPr>
        </p:nvSpPr>
        <p:spPr/>
        <p:txBody>
          <a:bodyPr/>
          <a:lstStyle/>
          <a:p>
            <a:r>
              <a:rPr lang="en-US" dirty="0"/>
              <a:t>Lab Module 5</a:t>
            </a:r>
          </a:p>
        </p:txBody>
      </p:sp>
    </p:spTree>
    <p:extLst>
      <p:ext uri="{BB962C8B-B14F-4D97-AF65-F5344CB8AC3E}">
        <p14:creationId xmlns:p14="http://schemas.microsoft.com/office/powerpoint/2010/main" val="23178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22ED0-924A-4847-94D4-7E330A1F7F6E}"/>
              </a:ext>
            </a:extLst>
          </p:cNvPr>
          <p:cNvSpPr>
            <a:spLocks noGrp="1"/>
          </p:cNvSpPr>
          <p:nvPr>
            <p:ph type="body" sz="quarter" idx="10"/>
          </p:nvPr>
        </p:nvSpPr>
        <p:spPr/>
        <p:txBody>
          <a:bodyPr/>
          <a:lstStyle/>
          <a:p>
            <a:r>
              <a:rPr lang="en-US" dirty="0"/>
              <a:t>Lab Module 6</a:t>
            </a:r>
            <a:br>
              <a:rPr lang="en-US" dirty="0"/>
            </a:br>
            <a:r>
              <a:rPr lang="en-US" sz="2400" dirty="0"/>
              <a:t>(if we get here)</a:t>
            </a:r>
          </a:p>
        </p:txBody>
      </p:sp>
    </p:spTree>
    <p:extLst>
      <p:ext uri="{BB962C8B-B14F-4D97-AF65-F5344CB8AC3E}">
        <p14:creationId xmlns:p14="http://schemas.microsoft.com/office/powerpoint/2010/main" val="390153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1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OAP</a:t>
            </a:r>
          </a:p>
        </p:txBody>
      </p:sp>
      <p:sp>
        <p:nvSpPr>
          <p:cNvPr id="5" name="Slide Number Placeholder 4"/>
          <p:cNvSpPr>
            <a:spLocks noGrp="1"/>
          </p:cNvSpPr>
          <p:nvPr>
            <p:ph type="sldNum" sz="quarter" idx="12"/>
          </p:nvPr>
        </p:nvSpPr>
        <p:spPr/>
        <p:txBody>
          <a:bodyPr/>
          <a:lstStyle/>
          <a:p>
            <a:fld id="{50B2AAAF-4EF3-7849-ADD6-D2D1F5E1CBB5}" type="slidenum">
              <a:rPr lang="en-US" smtClean="0"/>
              <a:t>44</a:t>
            </a:fld>
            <a:endParaRPr lang="en-US"/>
          </a:p>
        </p:txBody>
      </p:sp>
      <p:sp>
        <p:nvSpPr>
          <p:cNvPr id="7" name="Content Placeholder 6"/>
          <p:cNvSpPr>
            <a:spLocks noGrp="1"/>
          </p:cNvSpPr>
          <p:nvPr>
            <p:ph idx="1"/>
          </p:nvPr>
        </p:nvSpPr>
        <p:spPr>
          <a:xfrm>
            <a:off x="462456" y="1140218"/>
            <a:ext cx="11582400" cy="767387"/>
          </a:xfrm>
        </p:spPr>
        <p:txBody>
          <a:bodyPr/>
          <a:lstStyle/>
          <a:p>
            <a:pPr>
              <a:buClr>
                <a:srgbClr val="FF0000"/>
              </a:buClr>
            </a:pPr>
            <a:endParaRPr lang="en-US" sz="2400" dirty="0"/>
          </a:p>
        </p:txBody>
      </p:sp>
      <p:sp>
        <p:nvSpPr>
          <p:cNvPr id="31" name="TextBox 30"/>
          <p:cNvSpPr txBox="1"/>
          <p:nvPr/>
        </p:nvSpPr>
        <p:spPr>
          <a:xfrm>
            <a:off x="1989543" y="3721332"/>
            <a:ext cx="1517486" cy="229326"/>
          </a:xfrm>
          <a:prstGeom prst="rect">
            <a:avLst/>
          </a:prstGeom>
          <a:noFill/>
        </p:spPr>
        <p:txBody>
          <a:bodyPr wrap="square" rtlCol="0">
            <a:spAutoFit/>
          </a:bodyPr>
          <a:lstStyle/>
          <a:p>
            <a:pPr algn="ctr">
              <a:lnSpc>
                <a:spcPct val="90000"/>
              </a:lnSpc>
            </a:pPr>
            <a:r>
              <a:rPr lang="en-US" sz="1000" dirty="0">
                <a:solidFill>
                  <a:srgbClr val="000000"/>
                </a:solidFill>
                <a:cs typeface="Franklin Gothic Book"/>
              </a:rPr>
              <a:t>/mgmt/cloud/connector</a:t>
            </a:r>
            <a:endParaRPr lang="en-US" sz="1000" dirty="0">
              <a:solidFill>
                <a:srgbClr val="000000"/>
              </a:solidFill>
            </a:endParaRPr>
          </a:p>
        </p:txBody>
      </p:sp>
      <p:pic>
        <p:nvPicPr>
          <p:cNvPr id="4" name="Picture 3">
            <a:extLst>
              <a:ext uri="{FF2B5EF4-FFF2-40B4-BE49-F238E27FC236}">
                <a16:creationId xmlns:a16="http://schemas.microsoft.com/office/drawing/2014/main" id="{3B9DC571-4E40-2640-9EAB-EE5C04B1DC42}"/>
              </a:ext>
            </a:extLst>
          </p:cNvPr>
          <p:cNvPicPr>
            <a:picLocks noChangeAspect="1"/>
          </p:cNvPicPr>
          <p:nvPr/>
        </p:nvPicPr>
        <p:blipFill>
          <a:blip r:embed="rId3"/>
          <a:stretch>
            <a:fillRect/>
          </a:stretch>
        </p:blipFill>
        <p:spPr>
          <a:xfrm>
            <a:off x="2189656" y="1186000"/>
            <a:ext cx="8128000" cy="4572000"/>
          </a:xfrm>
          <a:prstGeom prst="rect">
            <a:avLst/>
          </a:prstGeom>
        </p:spPr>
      </p:pic>
    </p:spTree>
    <p:extLst>
      <p:ext uri="{BB962C8B-B14F-4D97-AF65-F5344CB8AC3E}">
        <p14:creationId xmlns:p14="http://schemas.microsoft.com/office/powerpoint/2010/main" val="35568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297"/>
            <a:ext cx="11582400" cy="914399"/>
          </a:xfrm>
        </p:spPr>
        <p:txBody>
          <a:bodyPr>
            <a:normAutofit/>
          </a:bodyPr>
          <a:lstStyle/>
          <a:p>
            <a:r>
              <a:rPr lang="en-US" dirty="0"/>
              <a:t>Declarative Interface w/ 3</a:t>
            </a:r>
            <a:r>
              <a:rPr lang="en-US" baseline="30000" dirty="0"/>
              <a:t>rd</a:t>
            </a:r>
            <a:r>
              <a:rPr lang="en-US" dirty="0"/>
              <a:t> party integration</a:t>
            </a:r>
          </a:p>
        </p:txBody>
      </p:sp>
      <p:sp>
        <p:nvSpPr>
          <p:cNvPr id="4" name="Footer Placeholder 3"/>
          <p:cNvSpPr>
            <a:spLocks noGrp="1"/>
          </p:cNvSpPr>
          <p:nvPr>
            <p:ph type="ftr" sz="quarter" idx="4294967295"/>
          </p:nvPr>
        </p:nvSpPr>
        <p:spPr>
          <a:xfrm>
            <a:off x="304800" y="6492875"/>
            <a:ext cx="4114800" cy="365125"/>
          </a:xfrm>
          <a:prstGeom prst="rect">
            <a:avLst/>
          </a:prstGeom>
        </p:spPr>
        <p:txBody>
          <a:bodyPr/>
          <a:lstStyle/>
          <a:p>
            <a:r>
              <a:rPr lang="en-US">
                <a:gradFill>
                  <a:gsLst>
                    <a:gs pos="0">
                      <a:srgbClr val="FFFFFF"/>
                    </a:gs>
                    <a:gs pos="100000">
                      <a:srgbClr val="FFFFFF"/>
                    </a:gs>
                  </a:gsLst>
                  <a:lin ang="5400000" scaled="1"/>
                </a:gradFill>
              </a:rPr>
              <a:t>© 2016 F5 Networks</a:t>
            </a:r>
            <a:endParaRPr lang="en-US" dirty="0">
              <a:gradFill>
                <a:gsLst>
                  <a:gs pos="0">
                    <a:srgbClr val="FFFFFF"/>
                  </a:gs>
                  <a:gs pos="100000">
                    <a:srgbClr val="FFFFFF"/>
                  </a:gs>
                </a:gsLst>
                <a:lin ang="5400000" scaled="1"/>
              </a:gradFill>
            </a:endParaRPr>
          </a:p>
        </p:txBody>
      </p:sp>
      <p:sp>
        <p:nvSpPr>
          <p:cNvPr id="5" name="Slide Number Placeholder 4"/>
          <p:cNvSpPr>
            <a:spLocks noGrp="1"/>
          </p:cNvSpPr>
          <p:nvPr>
            <p:ph type="sldNum" sz="quarter" idx="4294967295"/>
          </p:nvPr>
        </p:nvSpPr>
        <p:spPr>
          <a:xfrm>
            <a:off x="9144000" y="6492874"/>
            <a:ext cx="2743200" cy="365125"/>
          </a:xfrm>
          <a:prstGeom prst="rect">
            <a:avLst/>
          </a:prstGeom>
        </p:spPr>
        <p:txBody>
          <a:bodyPr/>
          <a:lstStyle/>
          <a:p>
            <a:fld id="{49DF86D6-4B9D-4B83-AF23-D696D3CD110A}" type="slidenum">
              <a:rPr>
                <a:gradFill>
                  <a:gsLst>
                    <a:gs pos="0">
                      <a:srgbClr val="FFFFFF"/>
                    </a:gs>
                    <a:gs pos="100000">
                      <a:srgbClr val="FFFFFF"/>
                    </a:gs>
                  </a:gsLst>
                  <a:lin ang="5400000" scaled="1"/>
                </a:gradFill>
              </a:rPr>
              <a:pPr/>
              <a:t>45</a:t>
            </a:fld>
            <a:endParaRPr>
              <a:gradFill>
                <a:gsLst>
                  <a:gs pos="0">
                    <a:srgbClr val="FFFFFF"/>
                  </a:gs>
                  <a:gs pos="100000">
                    <a:srgbClr val="FFFFFF"/>
                  </a:gs>
                </a:gsLst>
                <a:lin ang="5400000" scaled="1"/>
              </a:gradFill>
            </a:endParaRPr>
          </a:p>
        </p:txBody>
      </p:sp>
      <p:cxnSp>
        <p:nvCxnSpPr>
          <p:cNvPr id="134" name="Straight Connector 133"/>
          <p:cNvCxnSpPr/>
          <p:nvPr/>
        </p:nvCxnSpPr>
        <p:spPr>
          <a:xfrm>
            <a:off x="4210609" y="1006304"/>
            <a:ext cx="0" cy="5803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08686" y="1200899"/>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3240818" y="491793"/>
            <a:ext cx="1693285" cy="592807"/>
          </a:xfrm>
          <a:prstGeom prst="rect">
            <a:avLst/>
          </a:prstGeom>
          <a:noFill/>
        </p:spPr>
        <p:txBody>
          <a:bodyPr wrap="square" lIns="155448" tIns="155448" rIns="155448" bIns="155448" rtlCol="0">
            <a:spAutoFit/>
          </a:bodyPr>
          <a:lstStyle/>
          <a:p>
            <a:pPr algn="r"/>
            <a:r>
              <a:rPr lang="en-US" u="sng" dirty="0">
                <a:solidFill>
                  <a:srgbClr val="D60000"/>
                </a:solidFill>
                <a:cs typeface="Arial" panose="020B0604020202020204" pitchFamily="34" charset="0"/>
              </a:rPr>
              <a:t>REST Client</a:t>
            </a:r>
          </a:p>
        </p:txBody>
      </p:sp>
      <p:sp>
        <p:nvSpPr>
          <p:cNvPr id="168" name="TextBox 167"/>
          <p:cNvSpPr txBox="1"/>
          <p:nvPr/>
        </p:nvSpPr>
        <p:spPr>
          <a:xfrm rot="438115">
            <a:off x="4594442" y="1065694"/>
            <a:ext cx="2479139" cy="424253"/>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POST: SERVICE_REQUEST</a:t>
            </a:r>
          </a:p>
        </p:txBody>
      </p:sp>
      <p:sp>
        <p:nvSpPr>
          <p:cNvPr id="169" name="TextBox 168"/>
          <p:cNvSpPr txBox="1"/>
          <p:nvPr/>
        </p:nvSpPr>
        <p:spPr>
          <a:xfrm rot="21149832">
            <a:off x="4374993" y="1606187"/>
            <a:ext cx="2837269" cy="412065"/>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IN_PROGRESS</a:t>
            </a:r>
          </a:p>
        </p:txBody>
      </p:sp>
      <p:cxnSp>
        <p:nvCxnSpPr>
          <p:cNvPr id="202" name="Straight Arrow Connector 201"/>
          <p:cNvCxnSpPr/>
          <p:nvPr/>
        </p:nvCxnSpPr>
        <p:spPr>
          <a:xfrm flipH="1">
            <a:off x="4222186" y="1700540"/>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4214473" y="5534846"/>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rot="438115">
            <a:off x="4374644" y="5407757"/>
            <a:ext cx="2999758" cy="404895"/>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GET: SERVICE_REQUEST_STATUS</a:t>
            </a:r>
          </a:p>
        </p:txBody>
      </p:sp>
      <p:sp>
        <p:nvSpPr>
          <p:cNvPr id="219" name="TextBox 218"/>
          <p:cNvSpPr txBox="1"/>
          <p:nvPr/>
        </p:nvSpPr>
        <p:spPr>
          <a:xfrm rot="21149832">
            <a:off x="4721998" y="5925185"/>
            <a:ext cx="2131683" cy="466678"/>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SERVICE_PROVISIONED</a:t>
            </a:r>
          </a:p>
        </p:txBody>
      </p:sp>
      <p:cxnSp>
        <p:nvCxnSpPr>
          <p:cNvPr id="220" name="Straight Arrow Connector 219"/>
          <p:cNvCxnSpPr/>
          <p:nvPr/>
        </p:nvCxnSpPr>
        <p:spPr>
          <a:xfrm flipH="1">
            <a:off x="4216398" y="6034487"/>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7611107" y="1816629"/>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4" name="TextBox 223"/>
          <p:cNvSpPr txBox="1"/>
          <p:nvPr/>
        </p:nvSpPr>
        <p:spPr>
          <a:xfrm rot="438115">
            <a:off x="8043163" y="1680007"/>
            <a:ext cx="2479139" cy="498598"/>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GET: VIP Address</a:t>
            </a:r>
          </a:p>
        </p:txBody>
      </p:sp>
      <p:sp>
        <p:nvSpPr>
          <p:cNvPr id="225" name="TextBox 224"/>
          <p:cNvSpPr txBox="1"/>
          <p:nvPr/>
        </p:nvSpPr>
        <p:spPr>
          <a:xfrm rot="21149832">
            <a:off x="8334263" y="2178652"/>
            <a:ext cx="1601565" cy="498598"/>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ADDRESS</a:t>
            </a:r>
          </a:p>
        </p:txBody>
      </p:sp>
      <p:cxnSp>
        <p:nvCxnSpPr>
          <p:cNvPr id="226" name="Straight Arrow Connector 225"/>
          <p:cNvCxnSpPr/>
          <p:nvPr/>
        </p:nvCxnSpPr>
        <p:spPr>
          <a:xfrm flipH="1">
            <a:off x="7613032" y="2316270"/>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595813" y="1485174"/>
            <a:ext cx="0" cy="4796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982806" y="1952192"/>
            <a:ext cx="0" cy="64809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79702" y="608258"/>
            <a:ext cx="2445161" cy="789027"/>
          </a:xfrm>
          <a:prstGeom prst="rect">
            <a:avLst/>
          </a:prstGeom>
          <a:noFill/>
        </p:spPr>
        <p:txBody>
          <a:bodyPr wrap="square" lIns="155448" tIns="155448" rIns="155448" bIns="155448" rtlCol="0">
            <a:spAutoFit/>
          </a:bodyPr>
          <a:lstStyle/>
          <a:p>
            <a:pPr algn="ctr"/>
            <a:r>
              <a:rPr lang="en-US" u="sng" dirty="0">
                <a:solidFill>
                  <a:srgbClr val="D60000"/>
                </a:solidFill>
                <a:cs typeface="Arial" panose="020B0604020202020204" pitchFamily="34" charset="0"/>
              </a:rPr>
              <a:t>iControlLX extension (on iWorkflow)</a:t>
            </a:r>
          </a:p>
        </p:txBody>
      </p:sp>
      <p:sp>
        <p:nvSpPr>
          <p:cNvPr id="40" name="TextBox 39"/>
          <p:cNvSpPr txBox="1"/>
          <p:nvPr/>
        </p:nvSpPr>
        <p:spPr>
          <a:xfrm>
            <a:off x="10132451" y="1468875"/>
            <a:ext cx="1693285" cy="590931"/>
          </a:xfrm>
          <a:prstGeom prst="rect">
            <a:avLst/>
          </a:prstGeom>
          <a:noFill/>
        </p:spPr>
        <p:txBody>
          <a:bodyPr wrap="square" lIns="155448" tIns="155448" rIns="155448" bIns="155448" rtlCol="0">
            <a:spAutoFit/>
          </a:bodyPr>
          <a:lstStyle/>
          <a:p>
            <a:pPr algn="ctr"/>
            <a:r>
              <a:rPr lang="en-US" u="sng">
                <a:solidFill>
                  <a:srgbClr val="D60000"/>
                </a:solidFill>
                <a:cs typeface="Arial" panose="020B0604020202020204" pitchFamily="34" charset="0"/>
              </a:rPr>
              <a:t>IPAM</a:t>
            </a:r>
            <a:endParaRPr lang="en-US" u="sng" dirty="0">
              <a:solidFill>
                <a:srgbClr val="D60000"/>
              </a:solidFill>
              <a:cs typeface="Arial" panose="020B0604020202020204" pitchFamily="34" charset="0"/>
            </a:endParaRPr>
          </a:p>
        </p:txBody>
      </p:sp>
      <p:cxnSp>
        <p:nvCxnSpPr>
          <p:cNvPr id="41" name="Straight Connector 40"/>
          <p:cNvCxnSpPr/>
          <p:nvPr/>
        </p:nvCxnSpPr>
        <p:spPr>
          <a:xfrm>
            <a:off x="10979093" y="3477664"/>
            <a:ext cx="0" cy="5891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132451" y="3001073"/>
            <a:ext cx="1693285" cy="590931"/>
          </a:xfrm>
          <a:prstGeom prst="rect">
            <a:avLst/>
          </a:prstGeom>
          <a:noFill/>
        </p:spPr>
        <p:txBody>
          <a:bodyPr wrap="square" lIns="155448" tIns="155448" rIns="155448" bIns="155448" rtlCol="0">
            <a:spAutoFit/>
          </a:bodyPr>
          <a:lstStyle/>
          <a:p>
            <a:pPr algn="ctr"/>
            <a:r>
              <a:rPr lang="en-US" u="sng" dirty="0">
                <a:solidFill>
                  <a:srgbClr val="D60000"/>
                </a:solidFill>
                <a:cs typeface="Arial" panose="020B0604020202020204" pitchFamily="34" charset="0"/>
              </a:rPr>
              <a:t>BIG-IP LTM</a:t>
            </a:r>
          </a:p>
        </p:txBody>
      </p:sp>
      <p:cxnSp>
        <p:nvCxnSpPr>
          <p:cNvPr id="43" name="Straight Connector 42"/>
          <p:cNvCxnSpPr/>
          <p:nvPr/>
        </p:nvCxnSpPr>
        <p:spPr>
          <a:xfrm>
            <a:off x="10983209" y="5014020"/>
            <a:ext cx="0" cy="589174"/>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136567" y="4549786"/>
            <a:ext cx="1693285" cy="590931"/>
          </a:xfrm>
          <a:prstGeom prst="rect">
            <a:avLst/>
          </a:prstGeom>
          <a:noFill/>
        </p:spPr>
        <p:txBody>
          <a:bodyPr wrap="square" lIns="155448" tIns="155448" rIns="155448" bIns="155448" rtlCol="0">
            <a:spAutoFit/>
          </a:bodyPr>
          <a:lstStyle/>
          <a:p>
            <a:pPr algn="ctr"/>
            <a:r>
              <a:rPr lang="en-US" u="sng" dirty="0">
                <a:solidFill>
                  <a:srgbClr val="D60000"/>
                </a:solidFill>
                <a:cs typeface="Arial" panose="020B0604020202020204" pitchFamily="34" charset="0"/>
              </a:rPr>
              <a:t>BIG-IP DNS</a:t>
            </a:r>
          </a:p>
        </p:txBody>
      </p:sp>
      <p:cxnSp>
        <p:nvCxnSpPr>
          <p:cNvPr id="45" name="Straight Arrow Connector 44"/>
          <p:cNvCxnSpPr/>
          <p:nvPr/>
        </p:nvCxnSpPr>
        <p:spPr>
          <a:xfrm>
            <a:off x="7627580" y="3315920"/>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438115">
            <a:off x="8135253" y="3000466"/>
            <a:ext cx="2253763" cy="683264"/>
          </a:xfrm>
          <a:prstGeom prst="rect">
            <a:avLst/>
          </a:prstGeom>
          <a:noFill/>
        </p:spPr>
        <p:txBody>
          <a:bodyPr wrap="square" lIns="155448" tIns="155448" rIns="155448" bIns="155448" rtlCol="0">
            <a:spAutoFit/>
          </a:bodyPr>
          <a:lstStyle/>
          <a:p>
            <a:pPr algn="ctr"/>
            <a:r>
              <a:rPr lang="en-US" sz="1200">
                <a:solidFill>
                  <a:srgbClr val="FFFFFF">
                    <a:lumMod val="85000"/>
                  </a:srgbClr>
                </a:solidFill>
                <a:cs typeface="Arial" panose="020B0604020202020204" pitchFamily="34" charset="0"/>
              </a:rPr>
              <a:t>POST: VIP/Pool Addresses + SERVICE_TEMPLATE</a:t>
            </a:r>
            <a:endParaRPr lang="en-US" sz="1200" dirty="0">
              <a:solidFill>
                <a:srgbClr val="FFFFFF">
                  <a:lumMod val="85000"/>
                </a:srgbClr>
              </a:solidFill>
              <a:cs typeface="Arial" panose="020B0604020202020204" pitchFamily="34" charset="0"/>
            </a:endParaRPr>
          </a:p>
        </p:txBody>
      </p:sp>
      <p:sp>
        <p:nvSpPr>
          <p:cNvPr id="47" name="TextBox 46"/>
          <p:cNvSpPr txBox="1"/>
          <p:nvPr/>
        </p:nvSpPr>
        <p:spPr>
          <a:xfrm rot="21149832">
            <a:off x="8338379" y="3708853"/>
            <a:ext cx="1601565" cy="412065"/>
          </a:xfrm>
          <a:prstGeom prst="rect">
            <a:avLst/>
          </a:prstGeom>
          <a:noFill/>
        </p:spPr>
        <p:txBody>
          <a:bodyPr wrap="square" lIns="155448" tIns="155448" rIns="155448" bIns="155448" rtlCol="0">
            <a:spAutoFit/>
          </a:bodyPr>
          <a:lstStyle/>
          <a:p>
            <a:pPr algn="ctr"/>
            <a:r>
              <a:rPr lang="en-US" sz="1200">
                <a:solidFill>
                  <a:srgbClr val="FFFFFF">
                    <a:lumMod val="85000"/>
                  </a:srgbClr>
                </a:solidFill>
                <a:cs typeface="Arial" panose="020B0604020202020204" pitchFamily="34" charset="0"/>
              </a:rPr>
              <a:t>COMPLETE</a:t>
            </a:r>
            <a:endParaRPr lang="en-US" sz="1200" dirty="0">
              <a:solidFill>
                <a:srgbClr val="FFFFFF">
                  <a:lumMod val="85000"/>
                </a:srgbClr>
              </a:solidFill>
              <a:cs typeface="Arial" panose="020B0604020202020204" pitchFamily="34" charset="0"/>
            </a:endParaRPr>
          </a:p>
        </p:txBody>
      </p:sp>
      <p:cxnSp>
        <p:nvCxnSpPr>
          <p:cNvPr id="48" name="Straight Arrow Connector 47"/>
          <p:cNvCxnSpPr/>
          <p:nvPr/>
        </p:nvCxnSpPr>
        <p:spPr>
          <a:xfrm flipH="1">
            <a:off x="7629505" y="3815561"/>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619339" y="4802850"/>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438115">
            <a:off x="8164083" y="4684781"/>
            <a:ext cx="2253763" cy="412065"/>
          </a:xfrm>
          <a:prstGeom prst="rect">
            <a:avLst/>
          </a:prstGeom>
          <a:noFill/>
        </p:spPr>
        <p:txBody>
          <a:bodyPr wrap="square" lIns="155448" tIns="155448" rIns="155448" bIns="155448" rtlCol="0">
            <a:spAutoFit/>
          </a:bodyPr>
          <a:lstStyle/>
          <a:p>
            <a:pPr algn="ctr"/>
            <a:r>
              <a:rPr lang="en-US" sz="1200" dirty="0">
                <a:solidFill>
                  <a:srgbClr val="FFFFFF">
                    <a:lumMod val="85000"/>
                  </a:srgbClr>
                </a:solidFill>
                <a:cs typeface="Arial" panose="020B0604020202020204" pitchFamily="34" charset="0"/>
              </a:rPr>
              <a:t>POST</a:t>
            </a:r>
            <a:r>
              <a:rPr lang="en-US" sz="1200">
                <a:solidFill>
                  <a:srgbClr val="FFFFFF">
                    <a:lumMod val="85000"/>
                  </a:srgbClr>
                </a:solidFill>
                <a:cs typeface="Arial" panose="020B0604020202020204" pitchFamily="34" charset="0"/>
              </a:rPr>
              <a:t>: DNS CNAME</a:t>
            </a:r>
            <a:endParaRPr lang="en-US" sz="1200" dirty="0">
              <a:solidFill>
                <a:srgbClr val="FFFFFF">
                  <a:lumMod val="85000"/>
                </a:srgbClr>
              </a:solidFill>
              <a:cs typeface="Arial" panose="020B0604020202020204" pitchFamily="34" charset="0"/>
            </a:endParaRPr>
          </a:p>
        </p:txBody>
      </p:sp>
      <p:sp>
        <p:nvSpPr>
          <p:cNvPr id="52" name="TextBox 51"/>
          <p:cNvSpPr txBox="1"/>
          <p:nvPr/>
        </p:nvSpPr>
        <p:spPr>
          <a:xfrm rot="21149832">
            <a:off x="8330138" y="5214513"/>
            <a:ext cx="1601565" cy="374605"/>
          </a:xfrm>
          <a:prstGeom prst="rect">
            <a:avLst/>
          </a:prstGeom>
          <a:noFill/>
        </p:spPr>
        <p:txBody>
          <a:bodyPr wrap="square" lIns="155448" tIns="155448" rIns="155448" bIns="155448" rtlCol="0">
            <a:spAutoFit/>
          </a:bodyPr>
          <a:lstStyle/>
          <a:p>
            <a:pPr algn="ctr"/>
            <a:r>
              <a:rPr lang="en-US" sz="1200">
                <a:solidFill>
                  <a:srgbClr val="FFFFFF">
                    <a:lumMod val="85000"/>
                  </a:srgbClr>
                </a:solidFill>
                <a:cs typeface="Arial" panose="020B0604020202020204" pitchFamily="34" charset="0"/>
              </a:rPr>
              <a:t>COMPLETE</a:t>
            </a:r>
            <a:endParaRPr lang="en-US" sz="1200" dirty="0">
              <a:solidFill>
                <a:srgbClr val="FFFFFF">
                  <a:lumMod val="85000"/>
                </a:srgbClr>
              </a:solidFill>
              <a:cs typeface="Arial" panose="020B0604020202020204" pitchFamily="34" charset="0"/>
            </a:endParaRPr>
          </a:p>
        </p:txBody>
      </p:sp>
      <p:cxnSp>
        <p:nvCxnSpPr>
          <p:cNvPr id="53" name="Straight Arrow Connector 52"/>
          <p:cNvCxnSpPr/>
          <p:nvPr/>
        </p:nvCxnSpPr>
        <p:spPr>
          <a:xfrm flipH="1">
            <a:off x="7621264" y="5302491"/>
            <a:ext cx="3371700" cy="458734"/>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Rounded Rectangular Callout 5"/>
          <p:cNvSpPr/>
          <p:nvPr/>
        </p:nvSpPr>
        <p:spPr>
          <a:xfrm>
            <a:off x="242292" y="898743"/>
            <a:ext cx="3243876" cy="2994344"/>
          </a:xfrm>
          <a:prstGeom prst="wedgeRoundRectCallout">
            <a:avLst>
              <a:gd name="adj1" fmla="val 71102"/>
              <a:gd name="adj2" fmla="val -39787"/>
              <a:gd name="adj3" fmla="val 166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SERVICE_REQUEST:</a:t>
            </a:r>
          </a:p>
          <a:p>
            <a:endParaRPr lang="en-US" sz="1400" dirty="0"/>
          </a:p>
          <a:p>
            <a:r>
              <a:rPr lang="en-US" sz="1400" dirty="0"/>
              <a:t>Service Name (DNS):</a:t>
            </a:r>
          </a:p>
          <a:p>
            <a:r>
              <a:rPr lang="en-US" sz="1400" dirty="0"/>
              <a:t>    app1.xyz.com</a:t>
            </a:r>
          </a:p>
          <a:p>
            <a:endParaRPr lang="en-US" sz="1400" dirty="0"/>
          </a:p>
          <a:p>
            <a:r>
              <a:rPr lang="en-US" sz="1400" dirty="0"/>
              <a:t>Service Template (</a:t>
            </a:r>
            <a:r>
              <a:rPr lang="en-US" sz="1400" dirty="0" err="1"/>
              <a:t>iApp</a:t>
            </a:r>
            <a:r>
              <a:rPr lang="en-US" sz="1400" dirty="0"/>
              <a:t>/iWorkflow):</a:t>
            </a:r>
          </a:p>
          <a:p>
            <a:r>
              <a:rPr lang="en-US" sz="1400" dirty="0"/>
              <a:t>    app_type-abc-v1.1a</a:t>
            </a:r>
          </a:p>
          <a:p>
            <a:endParaRPr lang="en-US" sz="1400" dirty="0"/>
          </a:p>
          <a:p>
            <a:r>
              <a:rPr lang="en-US" sz="1400" dirty="0"/>
              <a:t>Pool addresses:</a:t>
            </a:r>
            <a:br>
              <a:rPr lang="en-US" sz="1400" dirty="0"/>
            </a:br>
            <a:r>
              <a:rPr lang="en-US" sz="1400" dirty="0"/>
              <a:t>    </a:t>
            </a:r>
            <a:r>
              <a:rPr lang="en-US" sz="1400" dirty="0" err="1"/>
              <a:t>x.x.x.x</a:t>
            </a:r>
            <a:endParaRPr lang="en-US" sz="1400" dirty="0"/>
          </a:p>
          <a:p>
            <a:r>
              <a:rPr lang="en-US" sz="1400" dirty="0"/>
              <a:t>    </a:t>
            </a:r>
            <a:r>
              <a:rPr lang="en-US" sz="1400" dirty="0" err="1"/>
              <a:t>y.y.y.y</a:t>
            </a:r>
            <a:endParaRPr lang="en-US" sz="1400" dirty="0"/>
          </a:p>
          <a:p>
            <a:r>
              <a:rPr lang="en-US" sz="1400" dirty="0"/>
              <a:t>    </a:t>
            </a:r>
            <a:r>
              <a:rPr lang="en-US" sz="1400" dirty="0" err="1"/>
              <a:t>z.z.z.z</a:t>
            </a:r>
            <a:endParaRPr lang="en-US" sz="1200" dirty="0"/>
          </a:p>
        </p:txBody>
      </p:sp>
    </p:spTree>
    <p:extLst>
      <p:ext uri="{BB962C8B-B14F-4D97-AF65-F5344CB8AC3E}">
        <p14:creationId xmlns:p14="http://schemas.microsoft.com/office/powerpoint/2010/main" val="106471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19315"/>
            <a:ext cx="11582400" cy="867930"/>
          </a:xfrm>
        </p:spPr>
        <p:txBody>
          <a:bodyPr/>
          <a:lstStyle/>
          <a:p>
            <a:r>
              <a:rPr lang="en-US" dirty="0"/>
              <a:t>Definitions</a:t>
            </a:r>
          </a:p>
        </p:txBody>
      </p:sp>
      <p:sp>
        <p:nvSpPr>
          <p:cNvPr id="5" name="Rectangle 3"/>
          <p:cNvSpPr>
            <a:spLocks noGrp="1" noChangeArrowheads="1"/>
          </p:cNvSpPr>
          <p:nvPr>
            <p:ph idx="4294967295"/>
          </p:nvPr>
        </p:nvSpPr>
        <p:spPr>
          <a:xfrm>
            <a:off x="101600" y="1187245"/>
            <a:ext cx="11785600" cy="4965193"/>
          </a:xfrm>
          <a:prstGeom prst="rect">
            <a:avLst/>
          </a:prstGeom>
        </p:spPr>
        <p:txBody>
          <a:bodyPr>
            <a:normAutofit/>
          </a:bodyPr>
          <a:lstStyle/>
          <a:p>
            <a:pPr>
              <a:lnSpc>
                <a:spcPct val="80000"/>
              </a:lnSpc>
              <a:spcBef>
                <a:spcPts val="300"/>
              </a:spcBef>
              <a:spcAft>
                <a:spcPts val="300"/>
              </a:spcAft>
              <a:buClr>
                <a:srgbClr val="678BA8"/>
              </a:buClr>
              <a:buNone/>
            </a:pPr>
            <a:r>
              <a:rPr lang="en-US" sz="2400" dirty="0">
                <a:solidFill>
                  <a:schemeClr val="bg1"/>
                </a:solidFill>
              </a:rPr>
              <a:t>   Programmability:</a:t>
            </a:r>
          </a:p>
          <a:p>
            <a:pPr marL="742950" lvl="1" indent="-285750">
              <a:lnSpc>
                <a:spcPct val="100000"/>
              </a:lnSpc>
              <a:spcBef>
                <a:spcPts val="300"/>
              </a:spcBef>
              <a:spcAft>
                <a:spcPts val="300"/>
              </a:spcAft>
              <a:buClr>
                <a:srgbClr val="FF0000"/>
              </a:buClr>
            </a:pPr>
            <a:r>
              <a:rPr lang="en-US" sz="2000" dirty="0">
                <a:solidFill>
                  <a:schemeClr val="bg1"/>
                </a:solidFill>
              </a:rPr>
              <a:t>“Programmability” refers to capabilities that allow a </a:t>
            </a:r>
            <a:r>
              <a:rPr lang="en-US" sz="2000" u="sng" dirty="0">
                <a:solidFill>
                  <a:schemeClr val="bg1"/>
                </a:solidFill>
              </a:rPr>
              <a:t>program or script</a:t>
            </a:r>
            <a:r>
              <a:rPr lang="en-US" sz="2000" dirty="0">
                <a:solidFill>
                  <a:schemeClr val="bg1"/>
                </a:solidFill>
              </a:rPr>
              <a:t> to control or extend a system’s capabilities (hardware/software).</a:t>
            </a:r>
          </a:p>
          <a:p>
            <a:pPr marL="182880">
              <a:lnSpc>
                <a:spcPct val="75000"/>
              </a:lnSpc>
              <a:spcBef>
                <a:spcPts val="300"/>
              </a:spcBef>
              <a:spcAft>
                <a:spcPts val="300"/>
              </a:spcAft>
              <a:buClr>
                <a:schemeClr val="folHlink"/>
              </a:buClr>
              <a:buNone/>
            </a:pPr>
            <a:endParaRPr lang="en-US" sz="2000" dirty="0">
              <a:solidFill>
                <a:schemeClr val="bg1"/>
              </a:solidFill>
            </a:endParaRPr>
          </a:p>
          <a:p>
            <a:pPr marL="182880">
              <a:lnSpc>
                <a:spcPct val="75000"/>
              </a:lnSpc>
              <a:spcBef>
                <a:spcPts val="300"/>
              </a:spcBef>
              <a:spcAft>
                <a:spcPts val="300"/>
              </a:spcAft>
              <a:buClr>
                <a:schemeClr val="folHlink"/>
              </a:buClr>
              <a:buNone/>
            </a:pPr>
            <a:r>
              <a:rPr lang="en-US" sz="2400" dirty="0">
                <a:solidFill>
                  <a:schemeClr val="bg1"/>
                </a:solidFill>
              </a:rPr>
              <a:t>2 Types:</a:t>
            </a:r>
          </a:p>
          <a:p>
            <a:pPr marL="182880">
              <a:lnSpc>
                <a:spcPct val="75000"/>
              </a:lnSpc>
              <a:spcBef>
                <a:spcPts val="300"/>
              </a:spcBef>
              <a:spcAft>
                <a:spcPts val="300"/>
              </a:spcAft>
              <a:buClr>
                <a:schemeClr val="folHlink"/>
              </a:buClr>
              <a:buNone/>
            </a:pPr>
            <a:endParaRPr lang="en-US" sz="2000" dirty="0">
              <a:solidFill>
                <a:schemeClr val="bg1"/>
              </a:solidFill>
            </a:endParaRPr>
          </a:p>
          <a:p>
            <a:pPr marL="182880">
              <a:lnSpc>
                <a:spcPct val="75000"/>
              </a:lnSpc>
              <a:spcBef>
                <a:spcPts val="300"/>
              </a:spcBef>
              <a:spcAft>
                <a:spcPts val="300"/>
              </a:spcAft>
              <a:buClr>
                <a:schemeClr val="folHlink"/>
              </a:buClr>
              <a:buNone/>
            </a:pPr>
            <a:r>
              <a:rPr lang="en-US" sz="2400" dirty="0">
                <a:solidFill>
                  <a:schemeClr val="bg1"/>
                </a:solidFill>
              </a:rPr>
              <a:t>Programmability Control:</a:t>
            </a:r>
          </a:p>
          <a:p>
            <a:pPr marL="742950" lvl="1" indent="-285750">
              <a:lnSpc>
                <a:spcPct val="75000"/>
              </a:lnSpc>
              <a:spcBef>
                <a:spcPts val="300"/>
              </a:spcBef>
              <a:spcAft>
                <a:spcPts val="300"/>
              </a:spcAft>
              <a:buClr>
                <a:srgbClr val="FF0000"/>
              </a:buClr>
            </a:pPr>
            <a:r>
              <a:rPr lang="en-US" sz="2000" dirty="0">
                <a:solidFill>
                  <a:schemeClr val="bg1"/>
                </a:solidFill>
              </a:rPr>
              <a:t>Allows a program or script to retrieve and configure operational characteristics of F5 systems.</a:t>
            </a:r>
          </a:p>
          <a:p>
            <a:pPr marL="182880">
              <a:lnSpc>
                <a:spcPct val="75000"/>
              </a:lnSpc>
              <a:spcBef>
                <a:spcPts val="300"/>
              </a:spcBef>
              <a:spcAft>
                <a:spcPts val="300"/>
              </a:spcAft>
              <a:buClr>
                <a:schemeClr val="folHlink"/>
              </a:buClr>
              <a:buNone/>
            </a:pPr>
            <a:endParaRPr lang="en-US" sz="2000" dirty="0">
              <a:solidFill>
                <a:schemeClr val="bg1"/>
              </a:solidFill>
            </a:endParaRPr>
          </a:p>
          <a:p>
            <a:pPr marL="182880">
              <a:lnSpc>
                <a:spcPct val="75000"/>
              </a:lnSpc>
              <a:spcBef>
                <a:spcPts val="300"/>
              </a:spcBef>
              <a:spcAft>
                <a:spcPts val="300"/>
              </a:spcAft>
              <a:buClr>
                <a:schemeClr val="folHlink"/>
              </a:buClr>
              <a:buNone/>
            </a:pPr>
            <a:r>
              <a:rPr lang="en-US" sz="2400" dirty="0">
                <a:solidFill>
                  <a:schemeClr val="bg1"/>
                </a:solidFill>
              </a:rPr>
              <a:t>Programmability Extensibility:</a:t>
            </a:r>
          </a:p>
          <a:p>
            <a:pPr marL="742950" lvl="1" indent="-285750">
              <a:lnSpc>
                <a:spcPct val="75000"/>
              </a:lnSpc>
              <a:spcBef>
                <a:spcPts val="300"/>
              </a:spcBef>
              <a:spcAft>
                <a:spcPts val="300"/>
              </a:spcAft>
              <a:buClr>
                <a:srgbClr val="FF0000"/>
              </a:buClr>
            </a:pPr>
            <a:r>
              <a:rPr lang="en-US" sz="2000" dirty="0">
                <a:solidFill>
                  <a:schemeClr val="bg1"/>
                </a:solidFill>
              </a:rPr>
              <a:t>Allows the capabilities of both the data- and control-planes of F5 systems to be extended beyond the formal product design specifications.   </a:t>
            </a:r>
          </a:p>
          <a:p>
            <a:pPr marL="457200">
              <a:lnSpc>
                <a:spcPct val="75000"/>
              </a:lnSpc>
              <a:spcBef>
                <a:spcPts val="300"/>
              </a:spcBef>
              <a:spcAft>
                <a:spcPts val="300"/>
              </a:spcAft>
              <a:buClr>
                <a:srgbClr val="FF0000"/>
              </a:buClr>
              <a:buNone/>
            </a:pPr>
            <a:endParaRPr lang="en-US" dirty="0">
              <a:solidFill>
                <a:schemeClr val="tx2"/>
              </a:solidFill>
            </a:endParaRPr>
          </a:p>
        </p:txBody>
      </p:sp>
      <p:grpSp>
        <p:nvGrpSpPr>
          <p:cNvPr id="6" name="Group 5"/>
          <p:cNvGrpSpPr/>
          <p:nvPr/>
        </p:nvGrpSpPr>
        <p:grpSpPr>
          <a:xfrm>
            <a:off x="304800" y="4087905"/>
            <a:ext cx="11008659" cy="1577789"/>
            <a:chOff x="304800" y="4087905"/>
            <a:chExt cx="11008659" cy="1577789"/>
          </a:xfrm>
        </p:grpSpPr>
        <p:sp>
          <p:nvSpPr>
            <p:cNvPr id="2" name="Rounded Rectangle 1"/>
            <p:cNvSpPr/>
            <p:nvPr/>
          </p:nvSpPr>
          <p:spPr>
            <a:xfrm>
              <a:off x="304800" y="4087905"/>
              <a:ext cx="11008659" cy="15777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4" name="TextBox 3"/>
            <p:cNvSpPr txBox="1"/>
            <p:nvPr/>
          </p:nvSpPr>
          <p:spPr>
            <a:xfrm>
              <a:off x="7494495" y="4859319"/>
              <a:ext cx="2341731" cy="806375"/>
            </a:xfrm>
            <a:prstGeom prst="rect">
              <a:avLst/>
            </a:prstGeom>
            <a:noFill/>
          </p:spPr>
          <p:txBody>
            <a:bodyPr wrap="none" lIns="155448" tIns="155448" rIns="155448" bIns="155448" rtlCol="0">
              <a:spAutoFit/>
            </a:bodyPr>
            <a:lstStyle/>
            <a:p>
              <a:r>
                <a:rPr lang="en-US" sz="3200" dirty="0" err="1">
                  <a:solidFill>
                    <a:schemeClr val="bg1"/>
                  </a:solidFill>
                  <a:latin typeface="Arial" panose="020B0604020202020204" pitchFamily="34" charset="0"/>
                  <a:cs typeface="Arial" panose="020B0604020202020204" pitchFamily="34" charset="0"/>
                </a:rPr>
                <a:t>iControl</a:t>
              </a:r>
              <a:r>
                <a:rPr lang="en-US" sz="3200" dirty="0">
                  <a:solidFill>
                    <a:schemeClr val="bg1"/>
                  </a:solidFill>
                  <a:latin typeface="Arial" panose="020B0604020202020204" pitchFamily="34" charset="0"/>
                  <a:cs typeface="Arial" panose="020B0604020202020204" pitchFamily="34" charset="0"/>
                </a:rPr>
                <a:t> LX</a:t>
              </a:r>
            </a:p>
          </p:txBody>
        </p:sp>
      </p:grpSp>
    </p:spTree>
    <p:extLst>
      <p:ext uri="{BB962C8B-B14F-4D97-AF65-F5344CB8AC3E}">
        <p14:creationId xmlns:p14="http://schemas.microsoft.com/office/powerpoint/2010/main" val="3567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CBA56A-F6B1-4974-98A1-FBC714BF594B}"/>
              </a:ext>
            </a:extLst>
          </p:cNvPr>
          <p:cNvSpPr/>
          <p:nvPr/>
        </p:nvSpPr>
        <p:spPr>
          <a:xfrm>
            <a:off x="306308" y="2069431"/>
            <a:ext cx="11579384" cy="4467723"/>
          </a:xfrm>
          <a:prstGeom prst="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buClr>
                <a:srgbClr val="F7901E"/>
              </a:buClr>
              <a:defRPr/>
            </a:pPr>
            <a:endParaRPr lang="en-US" sz="1400" b="1" dirty="0">
              <a:solidFill>
                <a:srgbClr val="000000"/>
              </a:solidFill>
            </a:endParaRPr>
          </a:p>
        </p:txBody>
      </p:sp>
      <p:cxnSp>
        <p:nvCxnSpPr>
          <p:cNvPr id="52" name="Straight Connector 51">
            <a:extLst>
              <a:ext uri="{FF2B5EF4-FFF2-40B4-BE49-F238E27FC236}">
                <a16:creationId xmlns:a16="http://schemas.microsoft.com/office/drawing/2014/main" id="{D15B39BB-B602-424D-BB9A-80E3A8036F64}"/>
              </a:ext>
            </a:extLst>
          </p:cNvPr>
          <p:cNvCxnSpPr>
            <a:cxnSpLocks/>
          </p:cNvCxnSpPr>
          <p:nvPr/>
        </p:nvCxnSpPr>
        <p:spPr>
          <a:xfrm>
            <a:off x="7942870" y="2286784"/>
            <a:ext cx="1789339" cy="1355437"/>
          </a:xfrm>
          <a:prstGeom prst="line">
            <a:avLst/>
          </a:prstGeom>
          <a:ln w="571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2C1D8DF-2029-402E-B673-96BAC880E6C4}"/>
              </a:ext>
            </a:extLst>
          </p:cNvPr>
          <p:cNvSpPr>
            <a:spLocks noGrp="1"/>
          </p:cNvSpPr>
          <p:nvPr>
            <p:ph type="title"/>
          </p:nvPr>
        </p:nvSpPr>
        <p:spPr/>
        <p:txBody>
          <a:bodyPr/>
          <a:lstStyle/>
          <a:p>
            <a:r>
              <a:rPr lang="en-US" dirty="0"/>
              <a:t>MANOVA Strategy &amp; Roadmap 2017-2018</a:t>
            </a:r>
          </a:p>
        </p:txBody>
      </p:sp>
      <p:sp>
        <p:nvSpPr>
          <p:cNvPr id="3" name="Footer Placeholder 2">
            <a:extLst>
              <a:ext uri="{FF2B5EF4-FFF2-40B4-BE49-F238E27FC236}">
                <a16:creationId xmlns:a16="http://schemas.microsoft.com/office/drawing/2014/main" id="{4BEE2F08-0B2F-4957-B4B3-011B9D73D778}"/>
              </a:ext>
            </a:extLst>
          </p:cNvPr>
          <p:cNvSpPr>
            <a:spLocks noGrp="1"/>
          </p:cNvSpPr>
          <p:nvPr>
            <p:ph type="ftr" sz="quarter" idx="10"/>
          </p:nvPr>
        </p:nvSpPr>
        <p:spPr/>
        <p:txBody>
          <a:bodyPr/>
          <a:lstStyle/>
          <a:p>
            <a:pPr defTabSz="914126">
              <a:defRPr/>
            </a:pPr>
            <a:r>
              <a:rPr lang="en-US">
                <a:gradFill>
                  <a:gsLst>
                    <a:gs pos="0">
                      <a:srgbClr val="FFFFFF">
                        <a:lumMod val="50000"/>
                      </a:srgbClr>
                    </a:gs>
                    <a:gs pos="100000">
                      <a:srgbClr val="FFFFFF">
                        <a:lumMod val="50000"/>
                      </a:srgbClr>
                    </a:gs>
                  </a:gsLst>
                  <a:lin ang="5400000" scaled="1"/>
                </a:gradFill>
              </a:rPr>
              <a:t>© 2017 F5 Networks</a:t>
            </a:r>
          </a:p>
        </p:txBody>
      </p:sp>
      <p:sp>
        <p:nvSpPr>
          <p:cNvPr id="4" name="Slide Number Placeholder 3">
            <a:extLst>
              <a:ext uri="{FF2B5EF4-FFF2-40B4-BE49-F238E27FC236}">
                <a16:creationId xmlns:a16="http://schemas.microsoft.com/office/drawing/2014/main" id="{C09E5BFD-1D54-4772-9E42-876C4AFB55C3}"/>
              </a:ext>
            </a:extLst>
          </p:cNvPr>
          <p:cNvSpPr>
            <a:spLocks noGrp="1"/>
          </p:cNvSpPr>
          <p:nvPr>
            <p:ph type="sldNum" sz="quarter" idx="11"/>
          </p:nvPr>
        </p:nvSpPr>
        <p:spPr/>
        <p:txBody>
          <a:bodyPr/>
          <a:lstStyle/>
          <a:p>
            <a:pPr defTabSz="914126">
              <a:defRPr/>
            </a:pPr>
            <a:fld id="{49DF86D6-4B9D-4B83-AF23-D696D3CD110A}" type="slidenum">
              <a:rPr>
                <a:gradFill>
                  <a:gsLst>
                    <a:gs pos="0">
                      <a:srgbClr val="FFFFFF">
                        <a:lumMod val="50000"/>
                      </a:srgbClr>
                    </a:gs>
                    <a:gs pos="100000">
                      <a:srgbClr val="FFFFFF">
                        <a:lumMod val="50000"/>
                      </a:srgbClr>
                    </a:gs>
                  </a:gsLst>
                  <a:lin ang="5400000" scaled="1"/>
                </a:gradFill>
              </a:rPr>
              <a:pPr defTabSz="914126">
                <a:defRPr/>
              </a:pPr>
              <a:t>47</a:t>
            </a:fld>
            <a:endParaRPr>
              <a:gradFill>
                <a:gsLst>
                  <a:gs pos="0">
                    <a:srgbClr val="FFFFFF">
                      <a:lumMod val="50000"/>
                    </a:srgbClr>
                  </a:gs>
                  <a:gs pos="100000">
                    <a:srgbClr val="FFFFFF">
                      <a:lumMod val="50000"/>
                    </a:srgbClr>
                  </a:gs>
                </a:gsLst>
                <a:lin ang="5400000" scaled="1"/>
              </a:gradFill>
            </a:endParaRPr>
          </a:p>
        </p:txBody>
      </p:sp>
      <p:sp>
        <p:nvSpPr>
          <p:cNvPr id="8" name="Text Placeholder 7">
            <a:extLst>
              <a:ext uri="{FF2B5EF4-FFF2-40B4-BE49-F238E27FC236}">
                <a16:creationId xmlns:a16="http://schemas.microsoft.com/office/drawing/2014/main" id="{5B782612-8C4A-421E-8CD9-CFA5812B1A5B}"/>
              </a:ext>
            </a:extLst>
          </p:cNvPr>
          <p:cNvSpPr>
            <a:spLocks noGrp="1"/>
          </p:cNvSpPr>
          <p:nvPr>
            <p:ph type="body" sz="quarter" idx="13"/>
          </p:nvPr>
        </p:nvSpPr>
        <p:spPr>
          <a:xfrm>
            <a:off x="306308" y="1067416"/>
            <a:ext cx="11579384" cy="951323"/>
          </a:xfrm>
        </p:spPr>
        <p:txBody>
          <a:bodyPr/>
          <a:lstStyle/>
          <a:p>
            <a:r>
              <a:rPr lang="en-US" sz="1799" dirty="0">
                <a:solidFill>
                  <a:schemeClr val="tx2"/>
                </a:solidFill>
                <a:effectLst>
                  <a:outerShdw blurRad="38100" dist="25400" dir="2700000" rotWithShape="0">
                    <a:srgbClr val="000000">
                      <a:alpha val="0"/>
                    </a:srgbClr>
                  </a:outerShdw>
                </a:effectLst>
                <a:latin typeface="Arial"/>
              </a:rPr>
              <a:t>Drive increased customer business agility by enabling customers to simply &amp; consistently manage, orchestrate &amp; secure their applications with F5 products &amp; services that deliver the highest net value wherever they are deployed.</a:t>
            </a:r>
            <a:endParaRPr lang="en-US" sz="1799" dirty="0">
              <a:solidFill>
                <a:schemeClr val="tx2"/>
              </a:solidFill>
            </a:endParaRPr>
          </a:p>
          <a:p>
            <a:endParaRPr lang="en-US" dirty="0"/>
          </a:p>
        </p:txBody>
      </p:sp>
      <p:sp>
        <p:nvSpPr>
          <p:cNvPr id="60" name="Parallelogram 59">
            <a:extLst>
              <a:ext uri="{FF2B5EF4-FFF2-40B4-BE49-F238E27FC236}">
                <a16:creationId xmlns:a16="http://schemas.microsoft.com/office/drawing/2014/main" id="{451F0AB0-3123-40F4-88BF-C9D4896910BC}"/>
              </a:ext>
            </a:extLst>
          </p:cNvPr>
          <p:cNvSpPr/>
          <p:nvPr/>
        </p:nvSpPr>
        <p:spPr>
          <a:xfrm flipV="1">
            <a:off x="4532955" y="2854595"/>
            <a:ext cx="3018452" cy="875003"/>
          </a:xfrm>
          <a:prstGeom prst="parallelogram">
            <a:avLst>
              <a:gd name="adj" fmla="val 146088"/>
            </a:avLst>
          </a:prstGeom>
          <a:pattFill prst="ltDnDiag">
            <a:fgClr>
              <a:srgbClr val="EE767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35C386E-152C-4367-974C-543433406040}"/>
                  </a:ext>
                </a:extLst>
              </p14:cNvPr>
              <p14:cNvContentPartPr/>
              <p14:nvPr/>
            </p14:nvContentPartPr>
            <p14:xfrm>
              <a:off x="2002244" y="4379114"/>
              <a:ext cx="360" cy="360"/>
            </p14:xfrm>
          </p:contentPart>
        </mc:Choice>
        <mc:Fallback xmlns="">
          <p:pic>
            <p:nvPicPr>
              <p:cNvPr id="10" name="Ink 9">
                <a:extLst>
                  <a:ext uri="{FF2B5EF4-FFF2-40B4-BE49-F238E27FC236}">
                    <a16:creationId xmlns:a16="http://schemas.microsoft.com/office/drawing/2014/main" id="{C35C386E-152C-4367-974C-543433406040}"/>
                  </a:ext>
                </a:extLst>
              </p:cNvPr>
              <p:cNvPicPr/>
              <p:nvPr/>
            </p:nvPicPr>
            <p:blipFill>
              <a:blip r:embed="rId4"/>
              <a:stretch>
                <a:fillRect/>
              </a:stretch>
            </p:blipFill>
            <p:spPr>
              <a:xfrm>
                <a:off x="1993244" y="43701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EFB6FB7-8777-4DDE-B4F2-47A866513432}"/>
                  </a:ext>
                </a:extLst>
              </p14:cNvPr>
              <p14:cNvContentPartPr/>
              <p14:nvPr/>
            </p14:nvContentPartPr>
            <p14:xfrm>
              <a:off x="1876637" y="4470531"/>
              <a:ext cx="360" cy="360"/>
            </p14:xfrm>
          </p:contentPart>
        </mc:Choice>
        <mc:Fallback xmlns="">
          <p:pic>
            <p:nvPicPr>
              <p:cNvPr id="11" name="Ink 10">
                <a:extLst>
                  <a:ext uri="{FF2B5EF4-FFF2-40B4-BE49-F238E27FC236}">
                    <a16:creationId xmlns:a16="http://schemas.microsoft.com/office/drawing/2014/main" id="{2EFB6FB7-8777-4DDE-B4F2-47A866513432}"/>
                  </a:ext>
                </a:extLst>
              </p:cNvPr>
              <p:cNvPicPr/>
              <p:nvPr/>
            </p:nvPicPr>
            <p:blipFill>
              <a:blip r:embed="rId4"/>
              <a:stretch>
                <a:fillRect/>
              </a:stretch>
            </p:blipFill>
            <p:spPr>
              <a:xfrm>
                <a:off x="1867637" y="4461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3AFC020-EFED-4FDD-B08E-93CBD97B1F19}"/>
                  </a:ext>
                </a:extLst>
              </p14:cNvPr>
              <p14:cNvContentPartPr/>
              <p14:nvPr/>
            </p14:nvContentPartPr>
            <p14:xfrm>
              <a:off x="1248241" y="2539274"/>
              <a:ext cx="360" cy="360"/>
            </p14:xfrm>
          </p:contentPart>
        </mc:Choice>
        <mc:Fallback xmlns="">
          <p:pic>
            <p:nvPicPr>
              <p:cNvPr id="12" name="Ink 11">
                <a:extLst>
                  <a:ext uri="{FF2B5EF4-FFF2-40B4-BE49-F238E27FC236}">
                    <a16:creationId xmlns:a16="http://schemas.microsoft.com/office/drawing/2014/main" id="{33AFC020-EFED-4FDD-B08E-93CBD97B1F19}"/>
                  </a:ext>
                </a:extLst>
              </p:cNvPr>
              <p:cNvPicPr/>
              <p:nvPr/>
            </p:nvPicPr>
            <p:blipFill>
              <a:blip r:embed="rId4"/>
              <a:stretch>
                <a:fillRect/>
              </a:stretch>
            </p:blipFill>
            <p:spPr>
              <a:xfrm>
                <a:off x="1239241" y="2530274"/>
                <a:ext cx="18000" cy="18000"/>
              </a:xfrm>
              <a:prstGeom prst="rect">
                <a:avLst/>
              </a:prstGeom>
            </p:spPr>
          </p:pic>
        </mc:Fallback>
      </mc:AlternateContent>
      <p:cxnSp>
        <p:nvCxnSpPr>
          <p:cNvPr id="14" name="Straight Arrow Connector 13">
            <a:extLst>
              <a:ext uri="{FF2B5EF4-FFF2-40B4-BE49-F238E27FC236}">
                <a16:creationId xmlns:a16="http://schemas.microsoft.com/office/drawing/2014/main" id="{E26C19F1-8F0C-4E91-9D32-1EFA68774E31}"/>
              </a:ext>
            </a:extLst>
          </p:cNvPr>
          <p:cNvCxnSpPr>
            <a:cxnSpLocks/>
          </p:cNvCxnSpPr>
          <p:nvPr/>
        </p:nvCxnSpPr>
        <p:spPr>
          <a:xfrm>
            <a:off x="4419018" y="2800015"/>
            <a:ext cx="1947472" cy="0"/>
          </a:xfrm>
          <a:prstGeom prst="straightConnector1">
            <a:avLst/>
          </a:prstGeom>
          <a:ln w="635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508D9-6D02-4C35-80C3-CEF808ACC7F5}"/>
              </a:ext>
            </a:extLst>
          </p:cNvPr>
          <p:cNvCxnSpPr>
            <a:cxnSpLocks/>
          </p:cNvCxnSpPr>
          <p:nvPr/>
        </p:nvCxnSpPr>
        <p:spPr>
          <a:xfrm>
            <a:off x="2234419" y="3764808"/>
            <a:ext cx="909114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1964E3-05A1-44BB-9B36-C4F1302663A0}"/>
              </a:ext>
            </a:extLst>
          </p:cNvPr>
          <p:cNvCxnSpPr>
            <a:cxnSpLocks/>
          </p:cNvCxnSpPr>
          <p:nvPr/>
        </p:nvCxnSpPr>
        <p:spPr>
          <a:xfrm flipV="1">
            <a:off x="2205996" y="3799757"/>
            <a:ext cx="3602075" cy="1284885"/>
          </a:xfrm>
          <a:prstGeom prst="straightConnector1">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7FAE60-1699-469A-90B7-2836978AC175}"/>
              </a:ext>
            </a:extLst>
          </p:cNvPr>
          <p:cNvCxnSpPr>
            <a:cxnSpLocks/>
          </p:cNvCxnSpPr>
          <p:nvPr/>
        </p:nvCxnSpPr>
        <p:spPr>
          <a:xfrm>
            <a:off x="4419019" y="2800016"/>
            <a:ext cx="1389051" cy="999741"/>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A1BF6E-416A-4025-9990-A1C2E0A04F40}"/>
              </a:ext>
            </a:extLst>
          </p:cNvPr>
          <p:cNvCxnSpPr>
            <a:cxnSpLocks/>
          </p:cNvCxnSpPr>
          <p:nvPr/>
        </p:nvCxnSpPr>
        <p:spPr>
          <a:xfrm flipH="1">
            <a:off x="2222902" y="2800015"/>
            <a:ext cx="2196116"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00D0FD4-C979-4F56-9E7A-25BAE2F78C57}"/>
              </a:ext>
            </a:extLst>
          </p:cNvPr>
          <p:cNvSpPr/>
          <p:nvPr/>
        </p:nvSpPr>
        <p:spPr>
          <a:xfrm>
            <a:off x="1028384" y="3520182"/>
            <a:ext cx="1430603"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rgbClr val="000000"/>
                </a:solidFill>
              </a:rPr>
              <a:t>BIG-IQ</a:t>
            </a:r>
          </a:p>
        </p:txBody>
      </p:sp>
      <p:sp>
        <p:nvSpPr>
          <p:cNvPr id="20" name="Rectangle 19">
            <a:extLst>
              <a:ext uri="{FF2B5EF4-FFF2-40B4-BE49-F238E27FC236}">
                <a16:creationId xmlns:a16="http://schemas.microsoft.com/office/drawing/2014/main" id="{005C43FF-C328-44B7-A1B2-A83D7EB3EF1D}"/>
              </a:ext>
            </a:extLst>
          </p:cNvPr>
          <p:cNvSpPr/>
          <p:nvPr/>
        </p:nvSpPr>
        <p:spPr>
          <a:xfrm>
            <a:off x="1028384" y="4905914"/>
            <a:ext cx="1430603"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b="1" i="1" dirty="0">
                <a:solidFill>
                  <a:srgbClr val="000000"/>
                </a:solidFill>
              </a:rPr>
              <a:t>App-IQ</a:t>
            </a:r>
          </a:p>
        </p:txBody>
      </p:sp>
      <p:sp>
        <p:nvSpPr>
          <p:cNvPr id="21" name="Rectangle 20">
            <a:extLst>
              <a:ext uri="{FF2B5EF4-FFF2-40B4-BE49-F238E27FC236}">
                <a16:creationId xmlns:a16="http://schemas.microsoft.com/office/drawing/2014/main" id="{5D68648D-F66E-4EC0-AB78-61DD37427962}"/>
              </a:ext>
            </a:extLst>
          </p:cNvPr>
          <p:cNvSpPr/>
          <p:nvPr/>
        </p:nvSpPr>
        <p:spPr>
          <a:xfrm>
            <a:off x="853616" y="2535456"/>
            <a:ext cx="1430603"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err="1">
                <a:solidFill>
                  <a:srgbClr val="000000"/>
                </a:solidFill>
              </a:rPr>
              <a:t>iWorkflow</a:t>
            </a:r>
            <a:endParaRPr lang="en-US" sz="1799" b="1" dirty="0">
              <a:solidFill>
                <a:srgbClr val="000000"/>
              </a:solidFill>
            </a:endParaRPr>
          </a:p>
        </p:txBody>
      </p:sp>
      <p:sp>
        <p:nvSpPr>
          <p:cNvPr id="23" name="Oval 22">
            <a:extLst>
              <a:ext uri="{FF2B5EF4-FFF2-40B4-BE49-F238E27FC236}">
                <a16:creationId xmlns:a16="http://schemas.microsoft.com/office/drawing/2014/main" id="{9323B645-D56D-4517-99B4-A54D7468E95C}"/>
              </a:ext>
            </a:extLst>
          </p:cNvPr>
          <p:cNvSpPr/>
          <p:nvPr/>
        </p:nvSpPr>
        <p:spPr>
          <a:xfrm>
            <a:off x="5722450" y="3616604"/>
            <a:ext cx="252000" cy="274249"/>
          </a:xfrm>
          <a:prstGeom prst="ellipse">
            <a:avLst/>
          </a:prstGeom>
          <a:solidFill>
            <a:srgbClr val="7030A0"/>
          </a:solidFill>
          <a:ln>
            <a:solidFill>
              <a:schemeClr val="accent3">
                <a:lumMod val="75000"/>
              </a:schemeClr>
            </a:solid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24" name="Oval 23">
            <a:extLst>
              <a:ext uri="{FF2B5EF4-FFF2-40B4-BE49-F238E27FC236}">
                <a16:creationId xmlns:a16="http://schemas.microsoft.com/office/drawing/2014/main" id="{6FE6A019-00ED-4206-A939-FFF62C924464}"/>
              </a:ext>
            </a:extLst>
          </p:cNvPr>
          <p:cNvSpPr/>
          <p:nvPr/>
        </p:nvSpPr>
        <p:spPr>
          <a:xfrm>
            <a:off x="2788788" y="3649443"/>
            <a:ext cx="201827" cy="2085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25" name="Rectangle 24">
            <a:extLst>
              <a:ext uri="{FF2B5EF4-FFF2-40B4-BE49-F238E27FC236}">
                <a16:creationId xmlns:a16="http://schemas.microsoft.com/office/drawing/2014/main" id="{71751A40-0798-4249-A6FA-DB7108B49BD4}"/>
              </a:ext>
            </a:extLst>
          </p:cNvPr>
          <p:cNvSpPr/>
          <p:nvPr/>
        </p:nvSpPr>
        <p:spPr>
          <a:xfrm>
            <a:off x="2180540" y="3905752"/>
            <a:ext cx="1430603"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b="1" dirty="0">
                <a:solidFill>
                  <a:srgbClr val="000000"/>
                </a:solidFill>
              </a:rPr>
              <a:t>BIG-IQ 5.4 </a:t>
            </a:r>
            <a:br>
              <a:rPr lang="en-US" sz="1400" b="1" dirty="0">
                <a:solidFill>
                  <a:srgbClr val="000000"/>
                </a:solidFill>
              </a:rPr>
            </a:br>
            <a:r>
              <a:rPr lang="en-US" sz="1400" b="1" dirty="0">
                <a:solidFill>
                  <a:srgbClr val="000000"/>
                </a:solidFill>
              </a:rPr>
              <a:t>December</a:t>
            </a:r>
          </a:p>
        </p:txBody>
      </p:sp>
      <p:sp>
        <p:nvSpPr>
          <p:cNvPr id="26" name="Rectangle 25">
            <a:extLst>
              <a:ext uri="{FF2B5EF4-FFF2-40B4-BE49-F238E27FC236}">
                <a16:creationId xmlns:a16="http://schemas.microsoft.com/office/drawing/2014/main" id="{0B7F61FC-8467-4CAF-BE0F-095D082614C2}"/>
              </a:ext>
            </a:extLst>
          </p:cNvPr>
          <p:cNvSpPr/>
          <p:nvPr/>
        </p:nvSpPr>
        <p:spPr>
          <a:xfrm>
            <a:off x="6999002" y="2817269"/>
            <a:ext cx="3199319"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defRPr/>
            </a:pPr>
            <a:r>
              <a:rPr lang="en-US" sz="1400" b="1" i="1" dirty="0">
                <a:solidFill>
                  <a:srgbClr val="000000"/>
                </a:solidFill>
              </a:rPr>
              <a:t>Enabling Super-</a:t>
            </a:r>
            <a:r>
              <a:rPr lang="en-US" sz="1400" b="1" i="1" dirty="0" err="1">
                <a:solidFill>
                  <a:srgbClr val="000000"/>
                </a:solidFill>
              </a:rPr>
              <a:t>NetOps</a:t>
            </a:r>
            <a:r>
              <a:rPr lang="en-US" sz="1400" b="1" i="1" dirty="0">
                <a:solidFill>
                  <a:srgbClr val="000000"/>
                </a:solidFill>
              </a:rPr>
              <a:t> with F5 MANOVA Products &amp; Tools</a:t>
            </a:r>
          </a:p>
        </p:txBody>
      </p:sp>
      <p:sp>
        <p:nvSpPr>
          <p:cNvPr id="27" name="Rectangle 26">
            <a:extLst>
              <a:ext uri="{FF2B5EF4-FFF2-40B4-BE49-F238E27FC236}">
                <a16:creationId xmlns:a16="http://schemas.microsoft.com/office/drawing/2014/main" id="{DA8D5FB2-D50D-4B01-8EB1-6C3B79C15352}"/>
              </a:ext>
            </a:extLst>
          </p:cNvPr>
          <p:cNvSpPr/>
          <p:nvPr/>
        </p:nvSpPr>
        <p:spPr>
          <a:xfrm>
            <a:off x="5948999" y="3487053"/>
            <a:ext cx="3480087" cy="1667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126">
              <a:spcAft>
                <a:spcPts val="300"/>
              </a:spcAft>
              <a:defRPr/>
            </a:pPr>
            <a:r>
              <a:rPr lang="en-US" sz="1400" b="1" dirty="0">
                <a:solidFill>
                  <a:srgbClr val="000000"/>
                </a:solidFill>
              </a:rPr>
              <a:t>BIG-IQ 6.0 </a:t>
            </a:r>
          </a:p>
          <a:p>
            <a:pPr defTabSz="914126">
              <a:defRPr/>
            </a:pPr>
            <a:r>
              <a:rPr lang="en-US" sz="1400" b="1" dirty="0">
                <a:solidFill>
                  <a:srgbClr val="000000"/>
                </a:solidFill>
              </a:rPr>
              <a:t>May MANOVA Release</a:t>
            </a:r>
          </a:p>
          <a:p>
            <a:pPr marL="285664" indent="-285664" defTabSz="914126">
              <a:buFont typeface="Arial" panose="020B0604020202020204" pitchFamily="34" charset="0"/>
              <a:buChar char="•"/>
              <a:defRPr/>
            </a:pPr>
            <a:r>
              <a:rPr lang="en-US" sz="1400" b="1" dirty="0">
                <a:solidFill>
                  <a:srgbClr val="7030A0"/>
                </a:solidFill>
              </a:rPr>
              <a:t>Full App Services Lifecycle support </a:t>
            </a:r>
          </a:p>
          <a:p>
            <a:pPr marL="285664" indent="-285664" defTabSz="914126">
              <a:buFont typeface="Arial" panose="020B0604020202020204" pitchFamily="34" charset="0"/>
              <a:buChar char="•"/>
              <a:defRPr/>
            </a:pPr>
            <a:r>
              <a:rPr lang="en-US" sz="1400" b="1" dirty="0">
                <a:solidFill>
                  <a:srgbClr val="7030A0"/>
                </a:solidFill>
              </a:rPr>
              <a:t>Horizontal scale</a:t>
            </a:r>
          </a:p>
          <a:p>
            <a:pPr marL="285664" indent="-285664" defTabSz="914126">
              <a:buFont typeface="Arial" panose="020B0604020202020204" pitchFamily="34" charset="0"/>
              <a:buChar char="•"/>
              <a:defRPr/>
            </a:pPr>
            <a:r>
              <a:rPr lang="en-US" sz="1400" b="1" dirty="0">
                <a:solidFill>
                  <a:srgbClr val="7030A0"/>
                </a:solidFill>
              </a:rPr>
              <a:t>Analytics</a:t>
            </a:r>
          </a:p>
          <a:p>
            <a:pPr marL="285664" indent="-285664" defTabSz="914126">
              <a:buFont typeface="Arial" panose="020B0604020202020204" pitchFamily="34" charset="0"/>
              <a:buChar char="•"/>
              <a:defRPr/>
            </a:pPr>
            <a:r>
              <a:rPr lang="en-US" sz="1400" b="1" dirty="0">
                <a:solidFill>
                  <a:srgbClr val="000000"/>
                </a:solidFill>
              </a:rPr>
              <a:t>Major App Services </a:t>
            </a:r>
            <a:r>
              <a:rPr lang="en-US" sz="1400" b="1" dirty="0" err="1">
                <a:solidFill>
                  <a:srgbClr val="000000"/>
                </a:solidFill>
              </a:rPr>
              <a:t>iApp</a:t>
            </a:r>
            <a:r>
              <a:rPr lang="en-US" sz="1400" b="1" dirty="0">
                <a:solidFill>
                  <a:srgbClr val="000000"/>
                </a:solidFill>
              </a:rPr>
              <a:t> use cases</a:t>
            </a:r>
          </a:p>
          <a:p>
            <a:pPr marL="285664" indent="-285664" defTabSz="914126">
              <a:buFont typeface="Arial" panose="020B0604020202020204" pitchFamily="34" charset="0"/>
              <a:buChar char="•"/>
              <a:defRPr/>
            </a:pPr>
            <a:r>
              <a:rPr lang="en-US" sz="1400" b="1" dirty="0">
                <a:solidFill>
                  <a:srgbClr val="000000"/>
                </a:solidFill>
              </a:rPr>
              <a:t>Security Central Management</a:t>
            </a:r>
          </a:p>
        </p:txBody>
      </p:sp>
      <p:sp>
        <p:nvSpPr>
          <p:cNvPr id="28" name="Rectangle 27">
            <a:extLst>
              <a:ext uri="{FF2B5EF4-FFF2-40B4-BE49-F238E27FC236}">
                <a16:creationId xmlns:a16="http://schemas.microsoft.com/office/drawing/2014/main" id="{30641797-A884-4E94-BA42-90E12C00EBE8}"/>
              </a:ext>
            </a:extLst>
          </p:cNvPr>
          <p:cNvSpPr/>
          <p:nvPr/>
        </p:nvSpPr>
        <p:spPr>
          <a:xfrm>
            <a:off x="3195480" y="3234884"/>
            <a:ext cx="2169088"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defRPr/>
            </a:pPr>
            <a:r>
              <a:rPr lang="en-US" sz="1200" b="1" dirty="0">
                <a:solidFill>
                  <a:srgbClr val="000000"/>
                </a:solidFill>
              </a:rPr>
              <a:t>MANOVA Customer Demos</a:t>
            </a:r>
          </a:p>
        </p:txBody>
      </p:sp>
      <p:cxnSp>
        <p:nvCxnSpPr>
          <p:cNvPr id="30" name="Straight Arrow Connector 29">
            <a:extLst>
              <a:ext uri="{FF2B5EF4-FFF2-40B4-BE49-F238E27FC236}">
                <a16:creationId xmlns:a16="http://schemas.microsoft.com/office/drawing/2014/main" id="{9C3660DB-21CA-445F-AAD8-B67EA6D4A4C6}"/>
              </a:ext>
            </a:extLst>
          </p:cNvPr>
          <p:cNvCxnSpPr>
            <a:cxnSpLocks/>
          </p:cNvCxnSpPr>
          <p:nvPr/>
        </p:nvCxnSpPr>
        <p:spPr>
          <a:xfrm>
            <a:off x="2233904" y="5119589"/>
            <a:ext cx="1340441" cy="400077"/>
          </a:xfrm>
          <a:prstGeom prst="straightConnector1">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9215781-FD59-471E-97B0-7B704E5C317D}"/>
              </a:ext>
            </a:extLst>
          </p:cNvPr>
          <p:cNvSpPr/>
          <p:nvPr/>
        </p:nvSpPr>
        <p:spPr>
          <a:xfrm>
            <a:off x="3611143" y="5279088"/>
            <a:ext cx="6990768" cy="2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26">
              <a:defRPr/>
            </a:pPr>
            <a:r>
              <a:rPr lang="en-US" sz="1600" b="1" dirty="0">
                <a:solidFill>
                  <a:srgbClr val="000000"/>
                </a:solidFill>
              </a:rPr>
              <a:t>Multi Cloud Application Security (MCAS) </a:t>
            </a:r>
          </a:p>
        </p:txBody>
      </p:sp>
      <p:cxnSp>
        <p:nvCxnSpPr>
          <p:cNvPr id="32" name="Straight Arrow Connector 31">
            <a:extLst>
              <a:ext uri="{FF2B5EF4-FFF2-40B4-BE49-F238E27FC236}">
                <a16:creationId xmlns:a16="http://schemas.microsoft.com/office/drawing/2014/main" id="{53EF644D-DA1E-4908-B9CE-EBC73EA61491}"/>
              </a:ext>
            </a:extLst>
          </p:cNvPr>
          <p:cNvCxnSpPr>
            <a:cxnSpLocks/>
          </p:cNvCxnSpPr>
          <p:nvPr/>
        </p:nvCxnSpPr>
        <p:spPr>
          <a:xfrm flipV="1">
            <a:off x="2241093" y="5548464"/>
            <a:ext cx="1316056" cy="311914"/>
          </a:xfrm>
          <a:prstGeom prst="straightConnector1">
            <a:avLst/>
          </a:prstGeom>
          <a:ln w="63500">
            <a:solidFill>
              <a:srgbClr val="00206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1385AF4-A1FC-4428-B6B4-717F48AD3E9C}"/>
              </a:ext>
            </a:extLst>
          </p:cNvPr>
          <p:cNvSpPr/>
          <p:nvPr/>
        </p:nvSpPr>
        <p:spPr>
          <a:xfrm>
            <a:off x="823186" y="5520561"/>
            <a:ext cx="1430603"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b="1" i="1" dirty="0">
                <a:solidFill>
                  <a:srgbClr val="000000"/>
                </a:solidFill>
              </a:rPr>
              <a:t>Risk Engine</a:t>
            </a:r>
          </a:p>
        </p:txBody>
      </p:sp>
      <p:sp>
        <p:nvSpPr>
          <p:cNvPr id="38" name="Diamond 37">
            <a:extLst>
              <a:ext uri="{FF2B5EF4-FFF2-40B4-BE49-F238E27FC236}">
                <a16:creationId xmlns:a16="http://schemas.microsoft.com/office/drawing/2014/main" id="{5023AF11-504B-4EE7-8930-8C3646697155}"/>
              </a:ext>
            </a:extLst>
          </p:cNvPr>
          <p:cNvSpPr/>
          <p:nvPr/>
        </p:nvSpPr>
        <p:spPr>
          <a:xfrm>
            <a:off x="3584465" y="3642221"/>
            <a:ext cx="203147" cy="223361"/>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39" name="Diamond 38">
            <a:extLst>
              <a:ext uri="{FF2B5EF4-FFF2-40B4-BE49-F238E27FC236}">
                <a16:creationId xmlns:a16="http://schemas.microsoft.com/office/drawing/2014/main" id="{BD568118-8F97-49DB-A815-2A5B2ADB667B}"/>
              </a:ext>
            </a:extLst>
          </p:cNvPr>
          <p:cNvSpPr/>
          <p:nvPr/>
        </p:nvSpPr>
        <p:spPr>
          <a:xfrm>
            <a:off x="3998640" y="3642221"/>
            <a:ext cx="203147" cy="223361"/>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40" name="Diamond 39">
            <a:extLst>
              <a:ext uri="{FF2B5EF4-FFF2-40B4-BE49-F238E27FC236}">
                <a16:creationId xmlns:a16="http://schemas.microsoft.com/office/drawing/2014/main" id="{AFE62583-1F0E-4ECA-B286-39F466CD2453}"/>
              </a:ext>
            </a:extLst>
          </p:cNvPr>
          <p:cNvSpPr/>
          <p:nvPr/>
        </p:nvSpPr>
        <p:spPr>
          <a:xfrm>
            <a:off x="4502777" y="3642221"/>
            <a:ext cx="203147" cy="223361"/>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cxnSp>
        <p:nvCxnSpPr>
          <p:cNvPr id="41" name="Straight Connector 40">
            <a:extLst>
              <a:ext uri="{FF2B5EF4-FFF2-40B4-BE49-F238E27FC236}">
                <a16:creationId xmlns:a16="http://schemas.microsoft.com/office/drawing/2014/main" id="{4B739084-9E0C-4A54-BEFE-70B1E5663591}"/>
              </a:ext>
            </a:extLst>
          </p:cNvPr>
          <p:cNvCxnSpPr>
            <a:cxnSpLocks/>
          </p:cNvCxnSpPr>
          <p:nvPr/>
        </p:nvCxnSpPr>
        <p:spPr>
          <a:xfrm flipH="1">
            <a:off x="2225142" y="2347334"/>
            <a:ext cx="7036" cy="91416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6F4A831-EB2F-4DD9-86D3-E39572B82F42}"/>
              </a:ext>
            </a:extLst>
          </p:cNvPr>
          <p:cNvCxnSpPr>
            <a:cxnSpLocks/>
          </p:cNvCxnSpPr>
          <p:nvPr/>
        </p:nvCxnSpPr>
        <p:spPr>
          <a:xfrm flipH="1">
            <a:off x="2208751" y="3299006"/>
            <a:ext cx="23429" cy="9141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253C80-03FF-4123-B129-6E28B9581D18}"/>
              </a:ext>
            </a:extLst>
          </p:cNvPr>
          <p:cNvCxnSpPr>
            <a:cxnSpLocks/>
          </p:cNvCxnSpPr>
          <p:nvPr/>
        </p:nvCxnSpPr>
        <p:spPr>
          <a:xfrm flipH="1">
            <a:off x="2198958" y="4563449"/>
            <a:ext cx="7036" cy="822746"/>
          </a:xfrm>
          <a:prstGeom prst="line">
            <a:avLst/>
          </a:prstGeom>
          <a:ln w="7620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1E3D1B-9CD4-4E4E-980D-960C89A47CE3}"/>
              </a:ext>
            </a:extLst>
          </p:cNvPr>
          <p:cNvCxnSpPr>
            <a:cxnSpLocks/>
          </p:cNvCxnSpPr>
          <p:nvPr/>
        </p:nvCxnSpPr>
        <p:spPr>
          <a:xfrm>
            <a:off x="2190012" y="5457034"/>
            <a:ext cx="0" cy="731330"/>
          </a:xfrm>
          <a:prstGeom prst="line">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8CE42E3-9A36-44FF-9E6C-0B1747D986CA}"/>
              </a:ext>
            </a:extLst>
          </p:cNvPr>
          <p:cNvCxnSpPr>
            <a:cxnSpLocks/>
          </p:cNvCxnSpPr>
          <p:nvPr/>
        </p:nvCxnSpPr>
        <p:spPr>
          <a:xfrm>
            <a:off x="6327870" y="2792359"/>
            <a:ext cx="1262159" cy="937238"/>
          </a:xfrm>
          <a:prstGeom prst="straightConnector1">
            <a:avLst/>
          </a:prstGeom>
          <a:ln w="635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7AC31-79D9-49A1-8461-1E16C98F69A6}"/>
              </a:ext>
            </a:extLst>
          </p:cNvPr>
          <p:cNvCxnSpPr>
            <a:cxnSpLocks/>
          </p:cNvCxnSpPr>
          <p:nvPr/>
        </p:nvCxnSpPr>
        <p:spPr>
          <a:xfrm>
            <a:off x="3557149" y="5548464"/>
            <a:ext cx="4003375" cy="0"/>
          </a:xfrm>
          <a:prstGeom prst="straightConnector1">
            <a:avLst/>
          </a:prstGeom>
          <a:ln w="76200">
            <a:solidFill>
              <a:srgbClr val="00B05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9A50029-D6D2-4DAA-9B74-00E0BC557CC9}"/>
              </a:ext>
            </a:extLst>
          </p:cNvPr>
          <p:cNvCxnSpPr>
            <a:cxnSpLocks/>
          </p:cNvCxnSpPr>
          <p:nvPr/>
        </p:nvCxnSpPr>
        <p:spPr>
          <a:xfrm>
            <a:off x="7716921" y="5548361"/>
            <a:ext cx="3608645" cy="0"/>
          </a:xfrm>
          <a:prstGeom prst="straightConnector1">
            <a:avLst/>
          </a:prstGeom>
          <a:ln w="76200">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346E549-E86A-45FD-A877-D9ECBC8E64EF}"/>
              </a:ext>
            </a:extLst>
          </p:cNvPr>
          <p:cNvCxnSpPr>
            <a:cxnSpLocks/>
          </p:cNvCxnSpPr>
          <p:nvPr/>
        </p:nvCxnSpPr>
        <p:spPr>
          <a:xfrm flipV="1">
            <a:off x="4639485" y="2239927"/>
            <a:ext cx="6686081" cy="7634"/>
          </a:xfrm>
          <a:prstGeom prst="line">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D46720F-5E89-47BB-8B43-617A70A11828}"/>
              </a:ext>
            </a:extLst>
          </p:cNvPr>
          <p:cNvSpPr/>
          <p:nvPr/>
        </p:nvSpPr>
        <p:spPr>
          <a:xfrm>
            <a:off x="6074235" y="2152992"/>
            <a:ext cx="4235420"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b="1" dirty="0">
                <a:solidFill>
                  <a:srgbClr val="000000"/>
                </a:solidFill>
              </a:rPr>
              <a:t>Containerized </a:t>
            </a:r>
            <a:r>
              <a:rPr lang="en-US" sz="1400" b="1" dirty="0" err="1">
                <a:solidFill>
                  <a:srgbClr val="000000"/>
                </a:solidFill>
              </a:rPr>
              <a:t>iControlLX</a:t>
            </a:r>
            <a:r>
              <a:rPr lang="en-US" sz="1400" b="1" dirty="0">
                <a:solidFill>
                  <a:srgbClr val="000000"/>
                </a:solidFill>
              </a:rPr>
              <a:t> &amp; </a:t>
            </a:r>
            <a:r>
              <a:rPr lang="en-US" sz="1400" b="1" dirty="0" err="1">
                <a:solidFill>
                  <a:srgbClr val="000000"/>
                </a:solidFill>
              </a:rPr>
              <a:t>AppServices</a:t>
            </a:r>
            <a:r>
              <a:rPr lang="en-US" sz="1400" b="1" dirty="0">
                <a:solidFill>
                  <a:srgbClr val="000000"/>
                </a:solidFill>
              </a:rPr>
              <a:t> </a:t>
            </a:r>
            <a:r>
              <a:rPr lang="en-US" sz="1400" b="1" dirty="0" err="1">
                <a:solidFill>
                  <a:srgbClr val="000000"/>
                </a:solidFill>
              </a:rPr>
              <a:t>iApp</a:t>
            </a:r>
            <a:endParaRPr lang="en-US" sz="1400" b="1" dirty="0">
              <a:solidFill>
                <a:srgbClr val="000000"/>
              </a:solidFill>
            </a:endParaRPr>
          </a:p>
        </p:txBody>
      </p:sp>
      <p:sp>
        <p:nvSpPr>
          <p:cNvPr id="43" name="Rectangle 42">
            <a:extLst>
              <a:ext uri="{FF2B5EF4-FFF2-40B4-BE49-F238E27FC236}">
                <a16:creationId xmlns:a16="http://schemas.microsoft.com/office/drawing/2014/main" id="{1CCE0D61-CA73-4BD0-B4A4-BD4A2D68BE36}"/>
              </a:ext>
            </a:extLst>
          </p:cNvPr>
          <p:cNvSpPr/>
          <p:nvPr/>
        </p:nvSpPr>
        <p:spPr>
          <a:xfrm>
            <a:off x="2884710" y="2017015"/>
            <a:ext cx="2354674" cy="44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b="1" dirty="0">
                <a:solidFill>
                  <a:srgbClr val="000000"/>
                </a:solidFill>
              </a:rPr>
              <a:t>Eco-System </a:t>
            </a:r>
          </a:p>
        </p:txBody>
      </p:sp>
      <p:sp>
        <p:nvSpPr>
          <p:cNvPr id="45" name="Oval 44">
            <a:extLst>
              <a:ext uri="{FF2B5EF4-FFF2-40B4-BE49-F238E27FC236}">
                <a16:creationId xmlns:a16="http://schemas.microsoft.com/office/drawing/2014/main" id="{BA1ECAA7-CEFB-41CB-84C5-D57665CB10F5}"/>
              </a:ext>
            </a:extLst>
          </p:cNvPr>
          <p:cNvSpPr/>
          <p:nvPr/>
        </p:nvSpPr>
        <p:spPr>
          <a:xfrm>
            <a:off x="4639483" y="2149843"/>
            <a:ext cx="166694" cy="20495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5" name="TextBox 4">
            <a:extLst>
              <a:ext uri="{FF2B5EF4-FFF2-40B4-BE49-F238E27FC236}">
                <a16:creationId xmlns:a16="http://schemas.microsoft.com/office/drawing/2014/main" id="{86A78EEE-DE7B-40E6-B0EB-7AC3EE674F68}"/>
              </a:ext>
            </a:extLst>
          </p:cNvPr>
          <p:cNvSpPr txBox="1"/>
          <p:nvPr/>
        </p:nvSpPr>
        <p:spPr>
          <a:xfrm>
            <a:off x="9503162" y="3492561"/>
            <a:ext cx="2509027" cy="1821563"/>
          </a:xfrm>
          <a:prstGeom prst="rect">
            <a:avLst/>
          </a:prstGeom>
          <a:noFill/>
        </p:spPr>
        <p:txBody>
          <a:bodyPr wrap="square" lIns="155408" tIns="155408" rIns="155408" bIns="155408" rtlCol="0">
            <a:spAutoFit/>
          </a:bodyPr>
          <a:lstStyle/>
          <a:p>
            <a:pPr defTabSz="914126">
              <a:buClr>
                <a:srgbClr val="F7901E"/>
              </a:buClr>
              <a:defRPr/>
            </a:pPr>
            <a:endParaRPr lang="en-US" sz="1400" b="1" dirty="0">
              <a:solidFill>
                <a:srgbClr val="000000"/>
              </a:solidFill>
              <a:cs typeface="Arial" panose="020B0604020202020204" pitchFamily="34" charset="0"/>
            </a:endParaRPr>
          </a:p>
          <a:p>
            <a:pPr defTabSz="914126">
              <a:buClr>
                <a:srgbClr val="0070C0"/>
              </a:buClr>
              <a:defRPr/>
            </a:pPr>
            <a:r>
              <a:rPr lang="en-US" sz="1400" b="1" dirty="0">
                <a:solidFill>
                  <a:srgbClr val="000000"/>
                </a:solidFill>
                <a:cs typeface="Arial" panose="020B0604020202020204" pitchFamily="34" charset="0"/>
              </a:rPr>
              <a:t>BIG-IQ extensibility thru</a:t>
            </a:r>
          </a:p>
          <a:p>
            <a:pPr marL="285664" indent="-285664" defTabSz="914126">
              <a:buClr>
                <a:srgbClr val="0070C0"/>
              </a:buClr>
              <a:buFont typeface="Arial" panose="020B0604020202020204" pitchFamily="34" charset="0"/>
              <a:buChar char="•"/>
              <a:defRPr/>
            </a:pPr>
            <a:r>
              <a:rPr lang="en-US" sz="1400" b="1" dirty="0">
                <a:solidFill>
                  <a:srgbClr val="000000"/>
                </a:solidFill>
                <a:cs typeface="Arial" panose="020B0604020202020204" pitchFamily="34" charset="0"/>
              </a:rPr>
              <a:t> iControl LX container integration</a:t>
            </a:r>
          </a:p>
          <a:p>
            <a:pPr marL="285664" indent="-285664" defTabSz="914126">
              <a:buClr>
                <a:srgbClr val="0070C0"/>
              </a:buClr>
              <a:buFont typeface="Arial" panose="020B0604020202020204" pitchFamily="34" charset="0"/>
              <a:buChar char="•"/>
              <a:defRPr/>
            </a:pPr>
            <a:r>
              <a:rPr lang="en-US" sz="1400" b="1" dirty="0">
                <a:solidFill>
                  <a:srgbClr val="000000"/>
                </a:solidFill>
                <a:cs typeface="Arial" panose="020B0604020202020204" pitchFamily="34" charset="0"/>
              </a:rPr>
              <a:t>Python REST </a:t>
            </a:r>
            <a:r>
              <a:rPr lang="en-US" sz="1400" b="1" dirty="0" err="1">
                <a:solidFill>
                  <a:srgbClr val="000000"/>
                </a:solidFill>
                <a:cs typeface="Arial" panose="020B0604020202020204" pitchFamily="34" charset="0"/>
              </a:rPr>
              <a:t>exts</a:t>
            </a:r>
            <a:r>
              <a:rPr lang="en-US" sz="1400" b="1" dirty="0">
                <a:solidFill>
                  <a:srgbClr val="000000"/>
                </a:solidFill>
                <a:cs typeface="Arial" panose="020B0604020202020204" pitchFamily="34" charset="0"/>
              </a:rPr>
              <a:t> &amp; Ansible integrations</a:t>
            </a:r>
          </a:p>
          <a:p>
            <a:pPr defTabSz="914126">
              <a:defRPr/>
            </a:pPr>
            <a:endParaRPr lang="en-US" sz="1400" dirty="0" err="1">
              <a:gradFill>
                <a:gsLst>
                  <a:gs pos="0">
                    <a:srgbClr val="4D4F53"/>
                  </a:gs>
                  <a:gs pos="100000">
                    <a:srgbClr val="4D4F53"/>
                  </a:gs>
                </a:gsLst>
                <a:lin ang="5400000" scaled="1"/>
              </a:gradFill>
              <a:cs typeface="Arial" panose="020B0604020202020204" pitchFamily="34" charset="0"/>
            </a:endParaRPr>
          </a:p>
        </p:txBody>
      </p:sp>
      <p:sp>
        <p:nvSpPr>
          <p:cNvPr id="50" name="Oval 49">
            <a:extLst>
              <a:ext uri="{FF2B5EF4-FFF2-40B4-BE49-F238E27FC236}">
                <a16:creationId xmlns:a16="http://schemas.microsoft.com/office/drawing/2014/main" id="{95F86EDC-4276-4FFD-B154-699AA951E67C}"/>
              </a:ext>
            </a:extLst>
          </p:cNvPr>
          <p:cNvSpPr/>
          <p:nvPr/>
        </p:nvSpPr>
        <p:spPr>
          <a:xfrm>
            <a:off x="9580289" y="3658277"/>
            <a:ext cx="201827" cy="2085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endParaRPr>
          </a:p>
        </p:txBody>
      </p:sp>
      <p:sp>
        <p:nvSpPr>
          <p:cNvPr id="13" name="TextBox 12">
            <a:extLst>
              <a:ext uri="{FF2B5EF4-FFF2-40B4-BE49-F238E27FC236}">
                <a16:creationId xmlns:a16="http://schemas.microsoft.com/office/drawing/2014/main" id="{502466B8-664A-41A0-A086-439E3F02E046}"/>
              </a:ext>
            </a:extLst>
          </p:cNvPr>
          <p:cNvSpPr txBox="1"/>
          <p:nvPr/>
        </p:nvSpPr>
        <p:spPr>
          <a:xfrm>
            <a:off x="9732209" y="3361614"/>
            <a:ext cx="1179247" cy="529238"/>
          </a:xfrm>
          <a:prstGeom prst="rect">
            <a:avLst/>
          </a:prstGeom>
          <a:noFill/>
        </p:spPr>
        <p:txBody>
          <a:bodyPr wrap="none" lIns="155408" tIns="155408" rIns="155408" bIns="155408" rtlCol="0">
            <a:spAutoFit/>
          </a:bodyPr>
          <a:lstStyle/>
          <a:p>
            <a:pPr defTabSz="914126">
              <a:defRPr/>
            </a:pPr>
            <a:r>
              <a:rPr lang="en-US" sz="1400" b="1" dirty="0">
                <a:solidFill>
                  <a:srgbClr val="000000"/>
                </a:solidFill>
                <a:cs typeface="Arial" panose="020B0604020202020204" pitchFamily="34" charset="0"/>
              </a:rPr>
              <a:t>BIG-IQ 6.1</a:t>
            </a:r>
          </a:p>
        </p:txBody>
      </p:sp>
      <p:sp>
        <p:nvSpPr>
          <p:cNvPr id="29" name="TextBox 28">
            <a:extLst>
              <a:ext uri="{FF2B5EF4-FFF2-40B4-BE49-F238E27FC236}">
                <a16:creationId xmlns:a16="http://schemas.microsoft.com/office/drawing/2014/main" id="{BEDFF45A-2EBF-4FB4-9633-4C1C995C96C8}"/>
              </a:ext>
            </a:extLst>
          </p:cNvPr>
          <p:cNvSpPr txBox="1"/>
          <p:nvPr/>
        </p:nvSpPr>
        <p:spPr>
          <a:xfrm>
            <a:off x="6999002" y="6157719"/>
            <a:ext cx="4949938" cy="498468"/>
          </a:xfrm>
          <a:prstGeom prst="rect">
            <a:avLst/>
          </a:prstGeom>
          <a:noFill/>
        </p:spPr>
        <p:txBody>
          <a:bodyPr wrap="none" lIns="155408" tIns="155408" rIns="155408" bIns="155408" rtlCol="0">
            <a:spAutoFit/>
          </a:bodyPr>
          <a:lstStyle/>
          <a:p>
            <a:pPr defTabSz="914126">
              <a:defRPr/>
            </a:pPr>
            <a:r>
              <a:rPr lang="en-US" sz="1200" i="1" dirty="0">
                <a:solidFill>
                  <a:srgbClr val="4D4F53"/>
                </a:solidFill>
                <a:cs typeface="Arial" panose="020B0604020202020204" pitchFamily="34" charset="0"/>
              </a:rPr>
              <a:t>Management, Orchestration, Visualization and Analytics (MANOVA) </a:t>
            </a:r>
            <a:endParaRPr lang="en-US" sz="1200" i="1" dirty="0">
              <a:gradFill>
                <a:gsLst>
                  <a:gs pos="0">
                    <a:srgbClr val="4D4F53"/>
                  </a:gs>
                  <a:gs pos="100000">
                    <a:srgbClr val="4D4F53"/>
                  </a:gs>
                </a:gsLst>
                <a:lin ang="5400000" scaled="1"/>
              </a:gradFill>
              <a:cs typeface="Arial" panose="020B0604020202020204" pitchFamily="34" charset="0"/>
            </a:endParaRPr>
          </a:p>
        </p:txBody>
      </p:sp>
      <p:cxnSp>
        <p:nvCxnSpPr>
          <p:cNvPr id="49" name="Straight Connector 48">
            <a:extLst>
              <a:ext uri="{FF2B5EF4-FFF2-40B4-BE49-F238E27FC236}">
                <a16:creationId xmlns:a16="http://schemas.microsoft.com/office/drawing/2014/main" id="{41BED44C-F46A-4FAF-8848-18C7625EC5C4}"/>
              </a:ext>
            </a:extLst>
          </p:cNvPr>
          <p:cNvCxnSpPr>
            <a:cxnSpLocks/>
          </p:cNvCxnSpPr>
          <p:nvPr/>
        </p:nvCxnSpPr>
        <p:spPr>
          <a:xfrm flipV="1">
            <a:off x="3834648" y="2267990"/>
            <a:ext cx="889128" cy="527571"/>
          </a:xfrm>
          <a:prstGeom prst="line">
            <a:avLst/>
          </a:prstGeom>
          <a:ln w="57150">
            <a:solidFill>
              <a:schemeClr val="accent2">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75726E3-EDF8-435B-9FA8-3BCE0E60A33A}"/>
              </a:ext>
            </a:extLst>
          </p:cNvPr>
          <p:cNvSpPr txBox="1"/>
          <p:nvPr/>
        </p:nvSpPr>
        <p:spPr>
          <a:xfrm>
            <a:off x="10940353" y="5573146"/>
            <a:ext cx="741741" cy="529238"/>
          </a:xfrm>
          <a:prstGeom prst="rect">
            <a:avLst/>
          </a:prstGeom>
          <a:noFill/>
        </p:spPr>
        <p:txBody>
          <a:bodyPr wrap="none" lIns="155408" tIns="155408" rIns="155408" bIns="155408" rtlCol="0">
            <a:spAutoFit/>
          </a:bodyPr>
          <a:lstStyle/>
          <a:p>
            <a:pPr defTabSz="914126">
              <a:defRPr/>
            </a:pPr>
            <a:r>
              <a:rPr lang="en-US" sz="1400" b="1" dirty="0">
                <a:solidFill>
                  <a:srgbClr val="000000"/>
                </a:solidFill>
                <a:cs typeface="Arial" panose="020B0604020202020204" pitchFamily="34" charset="0"/>
              </a:rPr>
              <a:t>FY19</a:t>
            </a:r>
          </a:p>
        </p:txBody>
      </p:sp>
    </p:spTree>
    <p:extLst>
      <p:ext uri="{BB962C8B-B14F-4D97-AF65-F5344CB8AC3E}">
        <p14:creationId xmlns:p14="http://schemas.microsoft.com/office/powerpoint/2010/main" val="21736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CC3A-1713-465B-8F24-DCFF4978C892}"/>
              </a:ext>
            </a:extLst>
          </p:cNvPr>
          <p:cNvSpPr>
            <a:spLocks noGrp="1"/>
          </p:cNvSpPr>
          <p:nvPr>
            <p:ph type="title"/>
          </p:nvPr>
        </p:nvSpPr>
        <p:spPr/>
        <p:txBody>
          <a:bodyPr/>
          <a:lstStyle/>
          <a:p>
            <a:r>
              <a:rPr lang="en-US" dirty="0" err="1"/>
              <a:t>iWorkflow</a:t>
            </a:r>
            <a:r>
              <a:rPr lang="en-US" dirty="0"/>
              <a:t> Migration Timeline</a:t>
            </a:r>
          </a:p>
        </p:txBody>
      </p:sp>
      <p:sp>
        <p:nvSpPr>
          <p:cNvPr id="3" name="Footer Placeholder 2">
            <a:extLst>
              <a:ext uri="{FF2B5EF4-FFF2-40B4-BE49-F238E27FC236}">
                <a16:creationId xmlns:a16="http://schemas.microsoft.com/office/drawing/2014/main" id="{9FA4079E-F51A-44D1-85E8-D737A82B5DD6}"/>
              </a:ext>
            </a:extLst>
          </p:cNvPr>
          <p:cNvSpPr>
            <a:spLocks noGrp="1"/>
          </p:cNvSpPr>
          <p:nvPr>
            <p:ph type="ftr" sz="quarter" idx="3"/>
          </p:nvPr>
        </p:nvSpPr>
        <p:spPr/>
        <p:txBody>
          <a:bodyPr/>
          <a:lstStyle/>
          <a:p>
            <a:r>
              <a:rPr lang="en-US" dirty="0">
                <a:gradFill>
                  <a:gsLst>
                    <a:gs pos="0">
                      <a:srgbClr val="FFFFFF">
                        <a:lumMod val="50000"/>
                      </a:srgbClr>
                    </a:gs>
                    <a:gs pos="100000">
                      <a:srgbClr val="FFFFFF">
                        <a:lumMod val="50000"/>
                      </a:srgbClr>
                    </a:gs>
                  </a:gsLst>
                  <a:lin ang="5400000" scaled="1"/>
                </a:gradFill>
              </a:rPr>
              <a:t>© 2017 F5 Networks</a:t>
            </a:r>
          </a:p>
        </p:txBody>
      </p:sp>
      <p:sp>
        <p:nvSpPr>
          <p:cNvPr id="5" name="Freeform 13">
            <a:extLst>
              <a:ext uri="{FF2B5EF4-FFF2-40B4-BE49-F238E27FC236}">
                <a16:creationId xmlns:a16="http://schemas.microsoft.com/office/drawing/2014/main" id="{15A7DFD7-D4B5-4262-8E43-D5322EEDF9E0}"/>
              </a:ext>
            </a:extLst>
          </p:cNvPr>
          <p:cNvSpPr/>
          <p:nvPr/>
        </p:nvSpPr>
        <p:spPr>
          <a:xfrm>
            <a:off x="9988237" y="2764594"/>
            <a:ext cx="1676400" cy="1061640"/>
          </a:xfrm>
          <a:custGeom>
            <a:avLst/>
            <a:gdLst>
              <a:gd name="connsiteX0" fmla="*/ 871687 w 1163235"/>
              <a:gd name="connsiteY0" fmla="*/ 0 h 695734"/>
              <a:gd name="connsiteX1" fmla="*/ 1163235 w 1163235"/>
              <a:gd name="connsiteY1" fmla="*/ 347867 h 695734"/>
              <a:gd name="connsiteX2" fmla="*/ 871687 w 1163235"/>
              <a:gd name="connsiteY2" fmla="*/ 695734 h 695734"/>
              <a:gd name="connsiteX3" fmla="*/ 871687 w 1163235"/>
              <a:gd name="connsiteY3" fmla="*/ 496954 h 695734"/>
              <a:gd name="connsiteX4" fmla="*/ 0 w 1163235"/>
              <a:gd name="connsiteY4" fmla="*/ 496954 h 695734"/>
              <a:gd name="connsiteX5" fmla="*/ 0 w 1163235"/>
              <a:gd name="connsiteY5" fmla="*/ 198780 h 695734"/>
              <a:gd name="connsiteX6" fmla="*/ 871687 w 1163235"/>
              <a:gd name="connsiteY6" fmla="*/ 198780 h 69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235" h="695734">
                <a:moveTo>
                  <a:pt x="871687" y="0"/>
                </a:moveTo>
                <a:lnTo>
                  <a:pt x="1163235" y="347867"/>
                </a:lnTo>
                <a:lnTo>
                  <a:pt x="871687" y="695734"/>
                </a:lnTo>
                <a:lnTo>
                  <a:pt x="871687" y="496954"/>
                </a:lnTo>
                <a:lnTo>
                  <a:pt x="0" y="496954"/>
                </a:lnTo>
                <a:lnTo>
                  <a:pt x="0" y="198780"/>
                </a:lnTo>
                <a:lnTo>
                  <a:pt x="871687" y="198780"/>
                </a:lnTo>
                <a:close/>
              </a:path>
            </a:pathLst>
          </a:custGeom>
          <a:noFill/>
          <a:ln>
            <a:solidFill>
              <a:schemeClr val="tx2"/>
            </a:solidFill>
          </a:ln>
        </p:spPr>
        <p:txBody>
          <a:bodyPr vert="horz" wrap="square" lIns="243834" tIns="0" rIns="121917" bIns="0" rtlCol="0" anchor="ctr">
            <a:noAutofit/>
          </a:bodyPr>
          <a:lstStyle/>
          <a:p>
            <a:pPr algn="ctr"/>
            <a:r>
              <a:rPr lang="en-IN" sz="1400" dirty="0">
                <a:solidFill>
                  <a:srgbClr val="855FA8">
                    <a:lumMod val="75000"/>
                  </a:srgbClr>
                </a:solidFill>
              </a:rPr>
              <a:t>Feb ‘19</a:t>
            </a:r>
          </a:p>
        </p:txBody>
      </p:sp>
      <p:sp>
        <p:nvSpPr>
          <p:cNvPr id="15" name="Rectangle 14">
            <a:extLst>
              <a:ext uri="{FF2B5EF4-FFF2-40B4-BE49-F238E27FC236}">
                <a16:creationId xmlns:a16="http://schemas.microsoft.com/office/drawing/2014/main" id="{DC96F767-E327-4784-AF96-45B26701EE46}"/>
              </a:ext>
            </a:extLst>
          </p:cNvPr>
          <p:cNvSpPr/>
          <p:nvPr/>
        </p:nvSpPr>
        <p:spPr>
          <a:xfrm>
            <a:off x="2693826" y="3033298"/>
            <a:ext cx="1738859" cy="454992"/>
          </a:xfrm>
          <a:prstGeom prst="rect">
            <a:avLst/>
          </a:prstGeom>
          <a:noFill/>
          <a:ln>
            <a:solidFill>
              <a:schemeClr val="tx2"/>
            </a:solidFill>
          </a:ln>
        </p:spPr>
        <p:txBody>
          <a:bodyPr vert="horz" wrap="square" lIns="60958" tIns="60958" rIns="60958" bIns="60958" rtlCol="0" anchor="ctr">
            <a:noAutofit/>
          </a:bodyPr>
          <a:lstStyle/>
          <a:p>
            <a:pPr algn="ctr"/>
            <a:r>
              <a:rPr lang="en-IN" sz="1400" dirty="0">
                <a:solidFill>
                  <a:srgbClr val="855FA8">
                    <a:lumMod val="75000"/>
                  </a:srgbClr>
                </a:solidFill>
              </a:rPr>
              <a:t>Jan-Mar ‘18</a:t>
            </a:r>
          </a:p>
        </p:txBody>
      </p:sp>
      <p:sp>
        <p:nvSpPr>
          <p:cNvPr id="16" name="Rectangle 15">
            <a:extLst>
              <a:ext uri="{FF2B5EF4-FFF2-40B4-BE49-F238E27FC236}">
                <a16:creationId xmlns:a16="http://schemas.microsoft.com/office/drawing/2014/main" id="{E9C50AE5-757D-4C92-9420-04DAC92AE632}"/>
              </a:ext>
            </a:extLst>
          </p:cNvPr>
          <p:cNvSpPr/>
          <p:nvPr/>
        </p:nvSpPr>
        <p:spPr>
          <a:xfrm>
            <a:off x="4522368" y="3045330"/>
            <a:ext cx="1738859" cy="454992"/>
          </a:xfrm>
          <a:prstGeom prst="rect">
            <a:avLst/>
          </a:prstGeom>
          <a:noFill/>
          <a:ln>
            <a:solidFill>
              <a:schemeClr val="tx2"/>
            </a:solidFill>
          </a:ln>
        </p:spPr>
        <p:txBody>
          <a:bodyPr vert="horz" wrap="square" lIns="60958" tIns="60958" rIns="60958" bIns="60958" rtlCol="0" anchor="ctr">
            <a:noAutofit/>
          </a:bodyPr>
          <a:lstStyle/>
          <a:p>
            <a:pPr algn="ctr"/>
            <a:r>
              <a:rPr lang="en-IN" sz="1400" dirty="0">
                <a:solidFill>
                  <a:srgbClr val="855FA8">
                    <a:lumMod val="75000"/>
                  </a:srgbClr>
                </a:solidFill>
              </a:rPr>
              <a:t>Apr-June</a:t>
            </a:r>
          </a:p>
        </p:txBody>
      </p:sp>
      <p:grpSp>
        <p:nvGrpSpPr>
          <p:cNvPr id="27" name="Group 26">
            <a:extLst>
              <a:ext uri="{FF2B5EF4-FFF2-40B4-BE49-F238E27FC236}">
                <a16:creationId xmlns:a16="http://schemas.microsoft.com/office/drawing/2014/main" id="{3C005D1A-9F72-40A6-8C17-802F8507A88E}"/>
              </a:ext>
            </a:extLst>
          </p:cNvPr>
          <p:cNvGrpSpPr/>
          <p:nvPr/>
        </p:nvGrpSpPr>
        <p:grpSpPr>
          <a:xfrm>
            <a:off x="5520591" y="2633981"/>
            <a:ext cx="131056" cy="434381"/>
            <a:chOff x="5571595" y="2272165"/>
            <a:chExt cx="131056" cy="434381"/>
          </a:xfrm>
        </p:grpSpPr>
        <p:sp>
          <p:nvSpPr>
            <p:cNvPr id="28" name="Oval 27">
              <a:extLst>
                <a:ext uri="{FF2B5EF4-FFF2-40B4-BE49-F238E27FC236}">
                  <a16:creationId xmlns:a16="http://schemas.microsoft.com/office/drawing/2014/main" id="{6AAC01BF-898F-4764-A29A-FD3DA0519DA0}"/>
                </a:ext>
              </a:extLst>
            </p:cNvPr>
            <p:cNvSpPr/>
            <p:nvPr/>
          </p:nvSpPr>
          <p:spPr>
            <a:xfrm>
              <a:off x="5571595" y="2272165"/>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cxnSp>
          <p:nvCxnSpPr>
            <p:cNvPr id="29" name="Straight Connector 28">
              <a:extLst>
                <a:ext uri="{FF2B5EF4-FFF2-40B4-BE49-F238E27FC236}">
                  <a16:creationId xmlns:a16="http://schemas.microsoft.com/office/drawing/2014/main" id="{E2D8FDAD-3652-4CE1-B8F1-442B82E9F653}"/>
                </a:ext>
              </a:extLst>
            </p:cNvPr>
            <p:cNvCxnSpPr>
              <a:stCxn id="28" idx="4"/>
            </p:cNvCxnSpPr>
            <p:nvPr/>
          </p:nvCxnSpPr>
          <p:spPr>
            <a:xfrm>
              <a:off x="5637123" y="2403222"/>
              <a:ext cx="0" cy="303324"/>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9CE05B5-847A-4BAE-AC6C-86B0DF0875C7}"/>
              </a:ext>
            </a:extLst>
          </p:cNvPr>
          <p:cNvSpPr/>
          <p:nvPr/>
        </p:nvSpPr>
        <p:spPr>
          <a:xfrm>
            <a:off x="5060219" y="1672141"/>
            <a:ext cx="1960701" cy="946925"/>
          </a:xfrm>
          <a:prstGeom prst="rect">
            <a:avLst/>
          </a:prstGeom>
          <a:solidFill>
            <a:schemeClr val="accent1">
              <a:lumMod val="20000"/>
              <a:lumOff val="80000"/>
            </a:schemeClr>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dirty="0">
                <a:solidFill>
                  <a:srgbClr val="000000"/>
                </a:solidFill>
                <a:effectLst>
                  <a:outerShdw blurRad="38100" dist="25400" dir="2700000" algn="tl">
                    <a:srgbClr val="000000">
                      <a:alpha val="0"/>
                    </a:srgbClr>
                  </a:outerShdw>
                </a:effectLst>
              </a:rPr>
              <a:t>BIG-IQ &amp; Ecosystems releases substituting </a:t>
            </a:r>
            <a:r>
              <a:rPr lang="en-IN" sz="1200" u="sng" dirty="0">
                <a:solidFill>
                  <a:srgbClr val="000000"/>
                </a:solidFill>
                <a:effectLst>
                  <a:outerShdw blurRad="38100" dist="25400" dir="2700000" algn="tl">
                    <a:srgbClr val="000000">
                      <a:alpha val="0"/>
                    </a:srgbClr>
                  </a:outerShdw>
                </a:effectLst>
              </a:rPr>
              <a:t>desired</a:t>
            </a:r>
            <a:r>
              <a:rPr lang="en-IN" sz="1200" dirty="0">
                <a:solidFill>
                  <a:srgbClr val="000000"/>
                </a:solidFill>
                <a:effectLst>
                  <a:outerShdw blurRad="38100" dist="25400" dir="2700000" algn="tl">
                    <a:srgbClr val="000000">
                      <a:alpha val="0"/>
                    </a:srgbClr>
                  </a:outerShdw>
                </a:effectLst>
              </a:rPr>
              <a:t> iWorkflow capabilities</a:t>
            </a:r>
            <a:endParaRPr lang="en-IN" sz="1050" dirty="0">
              <a:solidFill>
                <a:srgbClr val="000000"/>
              </a:solidFill>
              <a:effectLst>
                <a:outerShdw blurRad="38100" dist="25400" dir="2700000" algn="tl">
                  <a:srgbClr val="000000">
                    <a:alpha val="0"/>
                  </a:srgbClr>
                </a:outerShdw>
              </a:effectLst>
            </a:endParaRPr>
          </a:p>
        </p:txBody>
      </p:sp>
      <p:grpSp>
        <p:nvGrpSpPr>
          <p:cNvPr id="115" name="Group 114">
            <a:extLst>
              <a:ext uri="{FF2B5EF4-FFF2-40B4-BE49-F238E27FC236}">
                <a16:creationId xmlns:a16="http://schemas.microsoft.com/office/drawing/2014/main" id="{E8B06289-0BB4-48C7-A3CC-DA43163AABB1}"/>
              </a:ext>
            </a:extLst>
          </p:cNvPr>
          <p:cNvGrpSpPr/>
          <p:nvPr/>
        </p:nvGrpSpPr>
        <p:grpSpPr>
          <a:xfrm>
            <a:off x="5521107" y="3491615"/>
            <a:ext cx="131056" cy="434379"/>
            <a:chOff x="6763472" y="3161538"/>
            <a:chExt cx="131056" cy="434379"/>
          </a:xfrm>
        </p:grpSpPr>
        <p:sp>
          <p:nvSpPr>
            <p:cNvPr id="116" name="Oval 115">
              <a:extLst>
                <a:ext uri="{FF2B5EF4-FFF2-40B4-BE49-F238E27FC236}">
                  <a16:creationId xmlns:a16="http://schemas.microsoft.com/office/drawing/2014/main" id="{EF925F37-A5F3-48B9-BFF3-DAEF2EB4AC23}"/>
                </a:ext>
              </a:extLst>
            </p:cNvPr>
            <p:cNvSpPr/>
            <p:nvPr/>
          </p:nvSpPr>
          <p:spPr>
            <a:xfrm>
              <a:off x="6763472" y="3464861"/>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cxnSp>
          <p:nvCxnSpPr>
            <p:cNvPr id="117" name="Straight Connector 116">
              <a:extLst>
                <a:ext uri="{FF2B5EF4-FFF2-40B4-BE49-F238E27FC236}">
                  <a16:creationId xmlns:a16="http://schemas.microsoft.com/office/drawing/2014/main" id="{0477A04D-C1BB-44A9-9756-9B9A3F4954AA}"/>
                </a:ext>
              </a:extLst>
            </p:cNvPr>
            <p:cNvCxnSpPr>
              <a:endCxn id="116" idx="0"/>
            </p:cNvCxnSpPr>
            <p:nvPr/>
          </p:nvCxnSpPr>
          <p:spPr>
            <a:xfrm>
              <a:off x="6829000" y="3161538"/>
              <a:ext cx="0" cy="303324"/>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118" name="Rectangle 117">
            <a:extLst>
              <a:ext uri="{FF2B5EF4-FFF2-40B4-BE49-F238E27FC236}">
                <a16:creationId xmlns:a16="http://schemas.microsoft.com/office/drawing/2014/main" id="{7DA26895-107C-4EC7-9A46-2F449F9939AA}"/>
              </a:ext>
            </a:extLst>
          </p:cNvPr>
          <p:cNvSpPr/>
          <p:nvPr/>
        </p:nvSpPr>
        <p:spPr>
          <a:xfrm>
            <a:off x="6680603" y="3952823"/>
            <a:ext cx="1371600" cy="736811"/>
          </a:xfrm>
          <a:prstGeom prst="rect">
            <a:avLst/>
          </a:prstGeom>
          <a:solidFill>
            <a:srgbClr val="FFC000"/>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b="1" dirty="0">
                <a:solidFill>
                  <a:srgbClr val="000000"/>
                </a:solidFill>
                <a:effectLst>
                  <a:outerShdw blurRad="38100" dist="25400" dir="2700000" algn="tl">
                    <a:srgbClr val="000000">
                      <a:alpha val="0"/>
                    </a:srgbClr>
                  </a:outerShdw>
                </a:effectLst>
              </a:rPr>
              <a:t>iWorkflow</a:t>
            </a:r>
            <a:br>
              <a:rPr lang="en-IN" sz="1200" b="1" dirty="0">
                <a:solidFill>
                  <a:srgbClr val="000000"/>
                </a:solidFill>
                <a:effectLst>
                  <a:outerShdw blurRad="38100" dist="25400" dir="2700000" algn="tl">
                    <a:srgbClr val="000000">
                      <a:alpha val="0"/>
                    </a:srgbClr>
                  </a:outerShdw>
                </a:effectLst>
              </a:rPr>
            </a:br>
            <a:r>
              <a:rPr lang="en-IN" sz="1200" b="1" dirty="0">
                <a:solidFill>
                  <a:srgbClr val="000000"/>
                </a:solidFill>
                <a:effectLst>
                  <a:outerShdw blurRad="38100" dist="25400" dir="2700000" algn="tl">
                    <a:srgbClr val="000000">
                      <a:alpha val="0"/>
                    </a:srgbClr>
                  </a:outerShdw>
                </a:effectLst>
              </a:rPr>
              <a:t>End-of-Sale</a:t>
            </a:r>
            <a:endParaRPr lang="en-IN" sz="1050" dirty="0">
              <a:solidFill>
                <a:srgbClr val="000000"/>
              </a:solidFill>
              <a:effectLst>
                <a:outerShdw blurRad="38100" dist="25400" dir="2700000" algn="tl">
                  <a:srgbClr val="000000">
                    <a:alpha val="0"/>
                  </a:srgbClr>
                </a:outerShdw>
              </a:effectLst>
            </a:endParaRPr>
          </a:p>
        </p:txBody>
      </p:sp>
      <p:sp>
        <p:nvSpPr>
          <p:cNvPr id="125" name="TextBox 124">
            <a:extLst>
              <a:ext uri="{FF2B5EF4-FFF2-40B4-BE49-F238E27FC236}">
                <a16:creationId xmlns:a16="http://schemas.microsoft.com/office/drawing/2014/main" id="{3FD2C3AC-A924-4343-8B3F-901C8EAD25A7}"/>
              </a:ext>
            </a:extLst>
          </p:cNvPr>
          <p:cNvSpPr txBox="1"/>
          <p:nvPr/>
        </p:nvSpPr>
        <p:spPr>
          <a:xfrm>
            <a:off x="254050" y="5359097"/>
            <a:ext cx="1430371" cy="529376"/>
          </a:xfrm>
          <a:prstGeom prst="rect">
            <a:avLst/>
          </a:prstGeom>
          <a:solidFill>
            <a:srgbClr val="92D050"/>
          </a:solidFill>
        </p:spPr>
        <p:txBody>
          <a:bodyPr wrap="square" lIns="155448" tIns="155448" rIns="155448" bIns="155448" rtlCol="0">
            <a:spAutoFit/>
          </a:bodyPr>
          <a:lstStyle/>
          <a:p>
            <a:r>
              <a:rPr lang="en-US" sz="1400" b="1" dirty="0">
                <a:gradFill>
                  <a:gsLst>
                    <a:gs pos="0">
                      <a:srgbClr val="4D4F53"/>
                    </a:gs>
                    <a:gs pos="100000">
                      <a:srgbClr val="4D4F53"/>
                    </a:gs>
                  </a:gsLst>
                  <a:lin ang="5400000" scaled="1"/>
                </a:gradFill>
                <a:cs typeface="Arial" panose="020B0604020202020204" pitchFamily="34" charset="0"/>
              </a:rPr>
              <a:t>Support</a:t>
            </a:r>
          </a:p>
        </p:txBody>
      </p:sp>
      <p:sp>
        <p:nvSpPr>
          <p:cNvPr id="127" name="TextBox 126">
            <a:extLst>
              <a:ext uri="{FF2B5EF4-FFF2-40B4-BE49-F238E27FC236}">
                <a16:creationId xmlns:a16="http://schemas.microsoft.com/office/drawing/2014/main" id="{75024DD0-F5D7-4363-ABA8-CBECAF85E5B7}"/>
              </a:ext>
            </a:extLst>
          </p:cNvPr>
          <p:cNvSpPr txBox="1"/>
          <p:nvPr/>
        </p:nvSpPr>
        <p:spPr>
          <a:xfrm>
            <a:off x="254049" y="5976510"/>
            <a:ext cx="1430372" cy="744819"/>
          </a:xfrm>
          <a:prstGeom prst="rect">
            <a:avLst/>
          </a:prstGeom>
          <a:solidFill>
            <a:schemeClr val="tx2"/>
          </a:solidFill>
        </p:spPr>
        <p:txBody>
          <a:bodyPr wrap="square" lIns="155448" tIns="155448" rIns="155448" bIns="155448" rtlCol="0">
            <a:spAutoFit/>
          </a:bodyPr>
          <a:lstStyle/>
          <a:p>
            <a:r>
              <a:rPr lang="en-US" sz="1400" b="1" dirty="0">
                <a:solidFill>
                  <a:srgbClr val="FFFFFF"/>
                </a:solidFill>
                <a:cs typeface="Arial" panose="020B0604020202020204" pitchFamily="34" charset="0"/>
              </a:rPr>
              <a:t>SKU Availability</a:t>
            </a:r>
          </a:p>
        </p:txBody>
      </p:sp>
      <p:grpSp>
        <p:nvGrpSpPr>
          <p:cNvPr id="130" name="Group 129">
            <a:extLst>
              <a:ext uri="{FF2B5EF4-FFF2-40B4-BE49-F238E27FC236}">
                <a16:creationId xmlns:a16="http://schemas.microsoft.com/office/drawing/2014/main" id="{476054E3-ECB9-44E0-ACD5-0FA57C499D8A}"/>
              </a:ext>
            </a:extLst>
          </p:cNvPr>
          <p:cNvGrpSpPr/>
          <p:nvPr/>
        </p:nvGrpSpPr>
        <p:grpSpPr>
          <a:xfrm>
            <a:off x="618566" y="772130"/>
            <a:ext cx="1828801" cy="5733756"/>
            <a:chOff x="7143998" y="849098"/>
            <a:chExt cx="1828801" cy="3934169"/>
          </a:xfrm>
        </p:grpSpPr>
        <p:cxnSp>
          <p:nvCxnSpPr>
            <p:cNvPr id="131" name="Straight Connector 130">
              <a:extLst>
                <a:ext uri="{FF2B5EF4-FFF2-40B4-BE49-F238E27FC236}">
                  <a16:creationId xmlns:a16="http://schemas.microsoft.com/office/drawing/2014/main" id="{A4BC27B0-7631-446B-A1F7-AC184C2D69CF}"/>
                </a:ext>
              </a:extLst>
            </p:cNvPr>
            <p:cNvCxnSpPr>
              <a:cxnSpLocks/>
            </p:cNvCxnSpPr>
            <p:nvPr/>
          </p:nvCxnSpPr>
          <p:spPr>
            <a:xfrm flipH="1">
              <a:off x="8060226" y="1295400"/>
              <a:ext cx="16974" cy="3487867"/>
            </a:xfrm>
            <a:prstGeom prst="line">
              <a:avLst/>
            </a:prstGeom>
            <a:ln w="381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32" name="Content Placeholder 2">
              <a:extLst>
                <a:ext uri="{FF2B5EF4-FFF2-40B4-BE49-F238E27FC236}">
                  <a16:creationId xmlns:a16="http://schemas.microsoft.com/office/drawing/2014/main" id="{3BD48821-DE86-48ED-BE15-4D87F0CD6FF9}"/>
                </a:ext>
              </a:extLst>
            </p:cNvPr>
            <p:cNvSpPr txBox="1">
              <a:spLocks/>
            </p:cNvSpPr>
            <p:nvPr/>
          </p:nvSpPr>
          <p:spPr>
            <a:xfrm>
              <a:off x="7143998" y="849098"/>
              <a:ext cx="1828801" cy="762000"/>
            </a:xfrm>
            <a:prstGeom prst="rect">
              <a:avLst/>
            </a:prstGeom>
          </p:spPr>
          <p:txBody>
            <a:bodyPr vert="horz" wrap="square" lIns="0" tIns="0" rIns="0" bIns="0" rtlCol="0" anchor="ctr">
              <a:noAutofit/>
            </a:bodyPr>
            <a:lstStyle>
              <a:lvl1pPr marL="274320" indent="-274320" algn="l" defTabSz="914400" rtl="0" eaLnBrk="1" latinLnBrk="0" hangingPunct="1">
                <a:lnSpc>
                  <a:spcPct val="90000"/>
                </a:lnSpc>
                <a:spcBef>
                  <a:spcPts val="1200"/>
                </a:spcBef>
                <a:spcAft>
                  <a:spcPts val="600"/>
                </a:spcAft>
                <a:buClrTx/>
                <a:buFont typeface="Arial" pitchFamily="34" charset="0"/>
                <a:buChar char="•"/>
                <a:defRPr sz="24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1pPr>
              <a:lvl2pPr marL="54864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2pPr>
              <a:lvl3pPr marL="82296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3pPr>
              <a:lvl4pPr marL="109728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4pPr>
              <a:lvl5pPr marL="137160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50000"/>
                </a:lnSpc>
                <a:spcBef>
                  <a:spcPts val="0"/>
                </a:spcBef>
                <a:buSzPct val="75000"/>
                <a:buFont typeface="Arial" pitchFamily="34" charset="0"/>
                <a:buNone/>
              </a:pPr>
              <a:r>
                <a:rPr lang="en-US" sz="1400" dirty="0">
                  <a:solidFill>
                    <a:srgbClr val="FF0000"/>
                  </a:solidFill>
                  <a:effectLst/>
                </a:rPr>
                <a:t>ISC FY18</a:t>
              </a:r>
            </a:p>
          </p:txBody>
        </p:sp>
      </p:grpSp>
      <p:sp>
        <p:nvSpPr>
          <p:cNvPr id="179" name="TextBox 178">
            <a:extLst>
              <a:ext uri="{FF2B5EF4-FFF2-40B4-BE49-F238E27FC236}">
                <a16:creationId xmlns:a16="http://schemas.microsoft.com/office/drawing/2014/main" id="{1733FC7D-242A-439D-91EF-5B6991C12431}"/>
              </a:ext>
            </a:extLst>
          </p:cNvPr>
          <p:cNvSpPr txBox="1"/>
          <p:nvPr/>
        </p:nvSpPr>
        <p:spPr>
          <a:xfrm>
            <a:off x="1411101" y="5351462"/>
            <a:ext cx="5957547" cy="529376"/>
          </a:xfrm>
          <a:prstGeom prst="rect">
            <a:avLst/>
          </a:prstGeom>
          <a:solidFill>
            <a:srgbClr val="92D050">
              <a:alpha val="64000"/>
            </a:srgbClr>
          </a:solidFill>
        </p:spPr>
        <p:txBody>
          <a:bodyPr wrap="square" lIns="155448" tIns="155448" rIns="155448" bIns="155448" rtlCol="0">
            <a:spAutoFit/>
          </a:bodyPr>
          <a:lstStyle/>
          <a:p>
            <a:endParaRPr lang="en-US" sz="1400" dirty="0">
              <a:gradFill>
                <a:gsLst>
                  <a:gs pos="0">
                    <a:srgbClr val="4D4F53"/>
                  </a:gs>
                  <a:gs pos="100000">
                    <a:srgbClr val="4D4F53"/>
                  </a:gs>
                </a:gsLst>
                <a:lin ang="5400000" scaled="1"/>
              </a:gradFill>
              <a:cs typeface="Arial" panose="020B0604020202020204" pitchFamily="34" charset="0"/>
            </a:endParaRPr>
          </a:p>
        </p:txBody>
      </p:sp>
      <p:sp>
        <p:nvSpPr>
          <p:cNvPr id="63" name="Rectangle 62">
            <a:extLst>
              <a:ext uri="{FF2B5EF4-FFF2-40B4-BE49-F238E27FC236}">
                <a16:creationId xmlns:a16="http://schemas.microsoft.com/office/drawing/2014/main" id="{E4A3DE08-73C3-4D98-83F2-B8C08180BDEB}"/>
              </a:ext>
            </a:extLst>
          </p:cNvPr>
          <p:cNvSpPr/>
          <p:nvPr/>
        </p:nvSpPr>
        <p:spPr>
          <a:xfrm>
            <a:off x="6351189" y="3061939"/>
            <a:ext cx="1738859" cy="454992"/>
          </a:xfrm>
          <a:prstGeom prst="rect">
            <a:avLst/>
          </a:prstGeom>
          <a:noFill/>
          <a:ln>
            <a:solidFill>
              <a:schemeClr val="tx2"/>
            </a:solidFill>
          </a:ln>
        </p:spPr>
        <p:txBody>
          <a:bodyPr vert="horz" wrap="square" lIns="60958" tIns="60958" rIns="60958" bIns="60958" rtlCol="0" anchor="ctr">
            <a:noAutofit/>
          </a:bodyPr>
          <a:lstStyle/>
          <a:p>
            <a:pPr algn="ctr"/>
            <a:r>
              <a:rPr lang="en-IN" sz="1400" dirty="0">
                <a:solidFill>
                  <a:srgbClr val="855FA8">
                    <a:lumMod val="75000"/>
                  </a:srgbClr>
                </a:solidFill>
              </a:rPr>
              <a:t>July-Sept</a:t>
            </a:r>
          </a:p>
        </p:txBody>
      </p:sp>
      <p:grpSp>
        <p:nvGrpSpPr>
          <p:cNvPr id="64" name="Group 63">
            <a:extLst>
              <a:ext uri="{FF2B5EF4-FFF2-40B4-BE49-F238E27FC236}">
                <a16:creationId xmlns:a16="http://schemas.microsoft.com/office/drawing/2014/main" id="{88663C69-9853-45B4-97D8-769C0BA115B0}"/>
              </a:ext>
            </a:extLst>
          </p:cNvPr>
          <p:cNvGrpSpPr/>
          <p:nvPr/>
        </p:nvGrpSpPr>
        <p:grpSpPr>
          <a:xfrm>
            <a:off x="8066329" y="876402"/>
            <a:ext cx="1911730" cy="5012071"/>
            <a:chOff x="7143998" y="750026"/>
            <a:chExt cx="1828801" cy="4431574"/>
          </a:xfrm>
        </p:grpSpPr>
        <p:cxnSp>
          <p:nvCxnSpPr>
            <p:cNvPr id="65" name="Straight Connector 64">
              <a:extLst>
                <a:ext uri="{FF2B5EF4-FFF2-40B4-BE49-F238E27FC236}">
                  <a16:creationId xmlns:a16="http://schemas.microsoft.com/office/drawing/2014/main" id="{B5C4D301-24DC-4293-B18F-8643D51A56CE}"/>
                </a:ext>
              </a:extLst>
            </p:cNvPr>
            <p:cNvCxnSpPr/>
            <p:nvPr/>
          </p:nvCxnSpPr>
          <p:spPr>
            <a:xfrm>
              <a:off x="8077200" y="1295400"/>
              <a:ext cx="0" cy="3886200"/>
            </a:xfrm>
            <a:prstGeom prst="line">
              <a:avLst/>
            </a:prstGeom>
            <a:ln w="381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66" name="Content Placeholder 2">
              <a:extLst>
                <a:ext uri="{FF2B5EF4-FFF2-40B4-BE49-F238E27FC236}">
                  <a16:creationId xmlns:a16="http://schemas.microsoft.com/office/drawing/2014/main" id="{D1C5288A-D2AF-42BA-A1B8-6ABD85030FF3}"/>
                </a:ext>
              </a:extLst>
            </p:cNvPr>
            <p:cNvSpPr txBox="1">
              <a:spLocks/>
            </p:cNvSpPr>
            <p:nvPr/>
          </p:nvSpPr>
          <p:spPr>
            <a:xfrm>
              <a:off x="7143998" y="750026"/>
              <a:ext cx="1828801" cy="762000"/>
            </a:xfrm>
            <a:prstGeom prst="rect">
              <a:avLst/>
            </a:prstGeom>
          </p:spPr>
          <p:txBody>
            <a:bodyPr vert="horz" wrap="square" lIns="0" tIns="0" rIns="0" bIns="0" rtlCol="0" anchor="ctr">
              <a:noAutofit/>
            </a:bodyPr>
            <a:lstStyle>
              <a:lvl1pPr marL="274320" indent="-274320" algn="l" defTabSz="914400" rtl="0" eaLnBrk="1" latinLnBrk="0" hangingPunct="1">
                <a:lnSpc>
                  <a:spcPct val="90000"/>
                </a:lnSpc>
                <a:spcBef>
                  <a:spcPts val="1200"/>
                </a:spcBef>
                <a:spcAft>
                  <a:spcPts val="600"/>
                </a:spcAft>
                <a:buClrTx/>
                <a:buFont typeface="Arial" pitchFamily="34" charset="0"/>
                <a:buChar char="•"/>
                <a:defRPr sz="24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1pPr>
              <a:lvl2pPr marL="54864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2pPr>
              <a:lvl3pPr marL="82296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3pPr>
              <a:lvl4pPr marL="109728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4pPr>
              <a:lvl5pPr marL="137160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Franklin Gothic Book"/>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50000"/>
                </a:lnSpc>
                <a:spcBef>
                  <a:spcPts val="0"/>
                </a:spcBef>
                <a:buSzPct val="75000"/>
                <a:buFont typeface="Arial" pitchFamily="34" charset="0"/>
                <a:buNone/>
              </a:pPr>
              <a:r>
                <a:rPr lang="en-US" sz="1400" dirty="0">
                  <a:solidFill>
                    <a:srgbClr val="FF0000"/>
                  </a:solidFill>
                  <a:effectLst/>
                </a:rPr>
                <a:t>ISC FY19</a:t>
              </a:r>
            </a:p>
          </p:txBody>
        </p:sp>
      </p:grpSp>
      <p:sp>
        <p:nvSpPr>
          <p:cNvPr id="71" name="Rectangle 70">
            <a:extLst>
              <a:ext uri="{FF2B5EF4-FFF2-40B4-BE49-F238E27FC236}">
                <a16:creationId xmlns:a16="http://schemas.microsoft.com/office/drawing/2014/main" id="{3367D2F7-9EB7-49DA-AC09-62C86473AA3F}"/>
              </a:ext>
            </a:extLst>
          </p:cNvPr>
          <p:cNvSpPr/>
          <p:nvPr/>
        </p:nvSpPr>
        <p:spPr>
          <a:xfrm>
            <a:off x="5056231" y="3940483"/>
            <a:ext cx="1371600" cy="736811"/>
          </a:xfrm>
          <a:prstGeom prst="rect">
            <a:avLst/>
          </a:prstGeom>
          <a:solidFill>
            <a:srgbClr val="FFFF00"/>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b="1" dirty="0">
                <a:solidFill>
                  <a:srgbClr val="000000"/>
                </a:solidFill>
                <a:effectLst>
                  <a:outerShdw blurRad="38100" dist="25400" dir="2700000" algn="tl">
                    <a:srgbClr val="000000">
                      <a:alpha val="0"/>
                    </a:srgbClr>
                  </a:outerShdw>
                </a:effectLst>
              </a:rPr>
              <a:t>iWorkflow</a:t>
            </a:r>
            <a:br>
              <a:rPr lang="en-IN" sz="1200" b="1" dirty="0">
                <a:solidFill>
                  <a:srgbClr val="000000"/>
                </a:solidFill>
                <a:effectLst>
                  <a:outerShdw blurRad="38100" dist="25400" dir="2700000" algn="tl">
                    <a:srgbClr val="000000">
                      <a:alpha val="0"/>
                    </a:srgbClr>
                  </a:outerShdw>
                </a:effectLst>
              </a:rPr>
            </a:br>
            <a:r>
              <a:rPr lang="en-IN" sz="1200" b="1" dirty="0">
                <a:solidFill>
                  <a:srgbClr val="000000"/>
                </a:solidFill>
                <a:effectLst>
                  <a:outerShdw blurRad="38100" dist="25400" dir="2700000" algn="tl">
                    <a:srgbClr val="000000">
                      <a:alpha val="0"/>
                    </a:srgbClr>
                  </a:outerShdw>
                </a:effectLst>
              </a:rPr>
              <a:t>End-of-Sale announcement</a:t>
            </a:r>
            <a:endParaRPr lang="en-IN" sz="1050" dirty="0">
              <a:solidFill>
                <a:srgbClr val="000000"/>
              </a:solidFill>
              <a:effectLst>
                <a:outerShdw blurRad="38100" dist="25400" dir="2700000" algn="tl">
                  <a:srgbClr val="000000">
                    <a:alpha val="0"/>
                  </a:srgbClr>
                </a:outerShdw>
              </a:effectLst>
            </a:endParaRPr>
          </a:p>
        </p:txBody>
      </p:sp>
      <p:sp>
        <p:nvSpPr>
          <p:cNvPr id="79" name="Rectangle 78">
            <a:extLst>
              <a:ext uri="{FF2B5EF4-FFF2-40B4-BE49-F238E27FC236}">
                <a16:creationId xmlns:a16="http://schemas.microsoft.com/office/drawing/2014/main" id="{25D9599C-9CD6-4B9E-B76E-4724F45A4A08}"/>
              </a:ext>
            </a:extLst>
          </p:cNvPr>
          <p:cNvSpPr/>
          <p:nvPr/>
        </p:nvSpPr>
        <p:spPr>
          <a:xfrm>
            <a:off x="2958386" y="1672141"/>
            <a:ext cx="1915447" cy="933968"/>
          </a:xfrm>
          <a:prstGeom prst="rect">
            <a:avLst/>
          </a:prstGeom>
          <a:solidFill>
            <a:schemeClr val="accent1">
              <a:lumMod val="20000"/>
              <a:lumOff val="80000"/>
            </a:schemeClr>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dirty="0">
                <a:solidFill>
                  <a:srgbClr val="000000"/>
                </a:solidFill>
                <a:effectLst>
                  <a:outerShdw blurRad="38100" dist="25400" dir="2700000" algn="tl">
                    <a:srgbClr val="000000">
                      <a:alpha val="0"/>
                    </a:srgbClr>
                  </a:outerShdw>
                </a:effectLst>
              </a:rPr>
              <a:t>BIG-IQ and Ecosystems equivalence assessment </a:t>
            </a:r>
            <a:r>
              <a:rPr lang="en-IN" sz="1200">
                <a:solidFill>
                  <a:srgbClr val="000000"/>
                </a:solidFill>
                <a:effectLst>
                  <a:outerShdw blurRad="38100" dist="25400" dir="2700000" algn="tl">
                    <a:srgbClr val="000000">
                      <a:alpha val="0"/>
                    </a:srgbClr>
                  </a:outerShdw>
                </a:effectLst>
              </a:rPr>
              <a:t>by F5 Field </a:t>
            </a:r>
            <a:r>
              <a:rPr lang="en-IN" sz="1200" dirty="0">
                <a:solidFill>
                  <a:srgbClr val="000000"/>
                </a:solidFill>
                <a:effectLst>
                  <a:outerShdw blurRad="38100" dist="25400" dir="2700000" algn="tl">
                    <a:srgbClr val="000000">
                      <a:alpha val="0"/>
                    </a:srgbClr>
                  </a:outerShdw>
                </a:effectLst>
              </a:rPr>
              <a:t>leaders</a:t>
            </a:r>
            <a:endParaRPr lang="en-IN" sz="1050" dirty="0">
              <a:solidFill>
                <a:srgbClr val="000000"/>
              </a:solidFill>
              <a:effectLst>
                <a:outerShdw blurRad="38100" dist="25400" dir="2700000" algn="tl">
                  <a:srgbClr val="000000">
                    <a:alpha val="0"/>
                  </a:srgbClr>
                </a:outerShdw>
              </a:effectLst>
            </a:endParaRPr>
          </a:p>
        </p:txBody>
      </p:sp>
      <p:sp>
        <p:nvSpPr>
          <p:cNvPr id="13" name="Rectangle 12">
            <a:extLst>
              <a:ext uri="{FF2B5EF4-FFF2-40B4-BE49-F238E27FC236}">
                <a16:creationId xmlns:a16="http://schemas.microsoft.com/office/drawing/2014/main" id="{021922AC-04F4-463A-A522-D667C8EA6CC4}"/>
              </a:ext>
            </a:extLst>
          </p:cNvPr>
          <p:cNvSpPr/>
          <p:nvPr/>
        </p:nvSpPr>
        <p:spPr>
          <a:xfrm>
            <a:off x="835222" y="3019790"/>
            <a:ext cx="1738859" cy="454992"/>
          </a:xfrm>
          <a:prstGeom prst="rect">
            <a:avLst/>
          </a:prstGeom>
          <a:noFill/>
          <a:ln>
            <a:solidFill>
              <a:schemeClr val="tx2"/>
            </a:solidFill>
          </a:ln>
        </p:spPr>
        <p:txBody>
          <a:bodyPr vert="horz" wrap="square" lIns="60958" tIns="60958" rIns="60958" bIns="60958" rtlCol="0" anchor="ctr">
            <a:noAutofit/>
          </a:bodyPr>
          <a:lstStyle/>
          <a:p>
            <a:pPr algn="ctr"/>
            <a:r>
              <a:rPr lang="en-IN" sz="1400" dirty="0">
                <a:solidFill>
                  <a:srgbClr val="855FA8">
                    <a:lumMod val="75000"/>
                  </a:srgbClr>
                </a:solidFill>
              </a:rPr>
              <a:t>Oct-Dec ‘17</a:t>
            </a:r>
          </a:p>
        </p:txBody>
      </p:sp>
      <p:sp>
        <p:nvSpPr>
          <p:cNvPr id="32" name="Oval 31">
            <a:extLst>
              <a:ext uri="{FF2B5EF4-FFF2-40B4-BE49-F238E27FC236}">
                <a16:creationId xmlns:a16="http://schemas.microsoft.com/office/drawing/2014/main" id="{D9DA5B65-FA4F-4544-BD03-B0A044AFE84F}"/>
              </a:ext>
            </a:extLst>
          </p:cNvPr>
          <p:cNvSpPr/>
          <p:nvPr/>
        </p:nvSpPr>
        <p:spPr>
          <a:xfrm>
            <a:off x="1479586" y="2589901"/>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sp>
        <p:nvSpPr>
          <p:cNvPr id="34" name="Rectangle 33">
            <a:extLst>
              <a:ext uri="{FF2B5EF4-FFF2-40B4-BE49-F238E27FC236}">
                <a16:creationId xmlns:a16="http://schemas.microsoft.com/office/drawing/2014/main" id="{FC0021ED-B140-4944-8AD0-E600D7F82992}"/>
              </a:ext>
            </a:extLst>
          </p:cNvPr>
          <p:cNvSpPr/>
          <p:nvPr/>
        </p:nvSpPr>
        <p:spPr>
          <a:xfrm>
            <a:off x="840620" y="1840536"/>
            <a:ext cx="1500998" cy="736811"/>
          </a:xfrm>
          <a:prstGeom prst="rect">
            <a:avLst/>
          </a:prstGeom>
          <a:solidFill>
            <a:schemeClr val="accent1">
              <a:lumMod val="20000"/>
              <a:lumOff val="80000"/>
            </a:schemeClr>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dirty="0">
                <a:solidFill>
                  <a:srgbClr val="000000"/>
                </a:solidFill>
                <a:effectLst>
                  <a:outerShdw blurRad="38100" dist="25400" dir="2700000" algn="tl">
                    <a:srgbClr val="000000">
                      <a:alpha val="0"/>
                    </a:srgbClr>
                  </a:outerShdw>
                </a:effectLst>
              </a:rPr>
              <a:t>MANOVA Update</a:t>
            </a:r>
            <a:endParaRPr lang="en-IN" sz="1050" dirty="0">
              <a:solidFill>
                <a:srgbClr val="000000"/>
              </a:solidFill>
              <a:effectLst>
                <a:outerShdw blurRad="38100" dist="25400" dir="2700000" algn="tl">
                  <a:srgbClr val="000000">
                    <a:alpha val="0"/>
                  </a:srgbClr>
                </a:outerShdw>
              </a:effectLst>
            </a:endParaRPr>
          </a:p>
        </p:txBody>
      </p:sp>
      <p:cxnSp>
        <p:nvCxnSpPr>
          <p:cNvPr id="102" name="Elbow Connector 18">
            <a:extLst>
              <a:ext uri="{FF2B5EF4-FFF2-40B4-BE49-F238E27FC236}">
                <a16:creationId xmlns:a16="http://schemas.microsoft.com/office/drawing/2014/main" id="{F9851B4B-D30B-4F6F-9A42-55BD3CDBBFE1}"/>
              </a:ext>
            </a:extLst>
          </p:cNvPr>
          <p:cNvCxnSpPr>
            <a:cxnSpLocks/>
          </p:cNvCxnSpPr>
          <p:nvPr/>
        </p:nvCxnSpPr>
        <p:spPr>
          <a:xfrm rot="5400000" flipH="1" flipV="1">
            <a:off x="1466802" y="2797868"/>
            <a:ext cx="155222" cy="1402"/>
          </a:xfrm>
          <a:prstGeom prst="bentConnector3">
            <a:avLst>
              <a:gd name="adj1" fmla="val 50000"/>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19E53B2-9CD0-4A31-9393-78CA444D975C}"/>
              </a:ext>
            </a:extLst>
          </p:cNvPr>
          <p:cNvCxnSpPr/>
          <p:nvPr/>
        </p:nvCxnSpPr>
        <p:spPr>
          <a:xfrm>
            <a:off x="1543712" y="2876180"/>
            <a:ext cx="0" cy="143610"/>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CDC478EC-3BC7-4313-9402-C001FB174A1C}"/>
              </a:ext>
            </a:extLst>
          </p:cNvPr>
          <p:cNvSpPr/>
          <p:nvPr/>
        </p:nvSpPr>
        <p:spPr>
          <a:xfrm>
            <a:off x="8188018" y="3069955"/>
            <a:ext cx="1738859" cy="454992"/>
          </a:xfrm>
          <a:prstGeom prst="rect">
            <a:avLst/>
          </a:prstGeom>
          <a:noFill/>
          <a:ln>
            <a:solidFill>
              <a:schemeClr val="tx2"/>
            </a:solidFill>
          </a:ln>
        </p:spPr>
        <p:txBody>
          <a:bodyPr vert="horz" wrap="square" lIns="60958" tIns="60958" rIns="60958" bIns="60958" rtlCol="0" anchor="ctr">
            <a:noAutofit/>
          </a:bodyPr>
          <a:lstStyle/>
          <a:p>
            <a:pPr algn="ctr"/>
            <a:r>
              <a:rPr lang="en-IN" sz="1400" dirty="0">
                <a:solidFill>
                  <a:srgbClr val="855FA8">
                    <a:lumMod val="75000"/>
                  </a:srgbClr>
                </a:solidFill>
              </a:rPr>
              <a:t>Oct-Dec</a:t>
            </a:r>
          </a:p>
        </p:txBody>
      </p:sp>
      <p:grpSp>
        <p:nvGrpSpPr>
          <p:cNvPr id="85" name="Group 84">
            <a:extLst>
              <a:ext uri="{FF2B5EF4-FFF2-40B4-BE49-F238E27FC236}">
                <a16:creationId xmlns:a16="http://schemas.microsoft.com/office/drawing/2014/main" id="{43547CDE-A648-4766-AE4D-2655378E4051}"/>
              </a:ext>
            </a:extLst>
          </p:cNvPr>
          <p:cNvGrpSpPr/>
          <p:nvPr/>
        </p:nvGrpSpPr>
        <p:grpSpPr>
          <a:xfrm>
            <a:off x="4626253" y="2605901"/>
            <a:ext cx="131056" cy="434381"/>
            <a:chOff x="5571595" y="2272165"/>
            <a:chExt cx="131056" cy="434381"/>
          </a:xfrm>
        </p:grpSpPr>
        <p:sp>
          <p:nvSpPr>
            <p:cNvPr id="86" name="Oval 85">
              <a:extLst>
                <a:ext uri="{FF2B5EF4-FFF2-40B4-BE49-F238E27FC236}">
                  <a16:creationId xmlns:a16="http://schemas.microsoft.com/office/drawing/2014/main" id="{5EA28012-0FF7-4F43-A4FB-94480261EA83}"/>
                </a:ext>
              </a:extLst>
            </p:cNvPr>
            <p:cNvSpPr/>
            <p:nvPr/>
          </p:nvSpPr>
          <p:spPr>
            <a:xfrm>
              <a:off x="5571595" y="2272165"/>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cxnSp>
          <p:nvCxnSpPr>
            <p:cNvPr id="87" name="Straight Connector 86">
              <a:extLst>
                <a:ext uri="{FF2B5EF4-FFF2-40B4-BE49-F238E27FC236}">
                  <a16:creationId xmlns:a16="http://schemas.microsoft.com/office/drawing/2014/main" id="{2AA80F3F-BE90-4A29-BBF0-CAFE3CBD0540}"/>
                </a:ext>
              </a:extLst>
            </p:cNvPr>
            <p:cNvCxnSpPr>
              <a:stCxn id="86" idx="4"/>
            </p:cNvCxnSpPr>
            <p:nvPr/>
          </p:nvCxnSpPr>
          <p:spPr>
            <a:xfrm>
              <a:off x="5637123" y="2403222"/>
              <a:ext cx="0" cy="303324"/>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807E0A40-6E58-4702-975A-E0ED6CCB3A26}"/>
              </a:ext>
            </a:extLst>
          </p:cNvPr>
          <p:cNvGrpSpPr/>
          <p:nvPr/>
        </p:nvGrpSpPr>
        <p:grpSpPr>
          <a:xfrm>
            <a:off x="7303120" y="3511663"/>
            <a:ext cx="131056" cy="434379"/>
            <a:chOff x="6763472" y="3161538"/>
            <a:chExt cx="131056" cy="434379"/>
          </a:xfrm>
        </p:grpSpPr>
        <p:sp>
          <p:nvSpPr>
            <p:cNvPr id="90" name="Oval 89">
              <a:extLst>
                <a:ext uri="{FF2B5EF4-FFF2-40B4-BE49-F238E27FC236}">
                  <a16:creationId xmlns:a16="http://schemas.microsoft.com/office/drawing/2014/main" id="{B92B4B95-BD78-45C0-887D-38CE3C58F893}"/>
                </a:ext>
              </a:extLst>
            </p:cNvPr>
            <p:cNvSpPr/>
            <p:nvPr/>
          </p:nvSpPr>
          <p:spPr>
            <a:xfrm>
              <a:off x="6763472" y="3464861"/>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cxnSp>
          <p:nvCxnSpPr>
            <p:cNvPr id="91" name="Straight Connector 90">
              <a:extLst>
                <a:ext uri="{FF2B5EF4-FFF2-40B4-BE49-F238E27FC236}">
                  <a16:creationId xmlns:a16="http://schemas.microsoft.com/office/drawing/2014/main" id="{3431B0C0-FE0A-43EC-BE4D-CA5CFEE707CC}"/>
                </a:ext>
              </a:extLst>
            </p:cNvPr>
            <p:cNvCxnSpPr>
              <a:endCxn id="90" idx="0"/>
            </p:cNvCxnSpPr>
            <p:nvPr/>
          </p:nvCxnSpPr>
          <p:spPr>
            <a:xfrm>
              <a:off x="6829000" y="3161538"/>
              <a:ext cx="0" cy="303324"/>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89800024-F99E-4AD0-B8D2-0F4CFAFC5D50}"/>
              </a:ext>
            </a:extLst>
          </p:cNvPr>
          <p:cNvSpPr txBox="1"/>
          <p:nvPr/>
        </p:nvSpPr>
        <p:spPr>
          <a:xfrm>
            <a:off x="1563501" y="5985132"/>
            <a:ext cx="5805147" cy="529376"/>
          </a:xfrm>
          <a:prstGeom prst="rect">
            <a:avLst/>
          </a:prstGeom>
          <a:solidFill>
            <a:schemeClr val="tx2">
              <a:alpha val="66000"/>
            </a:schemeClr>
          </a:solidFill>
        </p:spPr>
        <p:txBody>
          <a:bodyPr wrap="square" lIns="155448" tIns="155448" rIns="155448" bIns="155448" rtlCol="0">
            <a:spAutoFit/>
          </a:bodyPr>
          <a:lstStyle>
            <a:defPPr>
              <a:defRPr lang="en-US"/>
            </a:defPPr>
            <a:lvl1pPr>
              <a:defRPr sz="1400">
                <a:solidFill>
                  <a:schemeClr val="bg1"/>
                </a:solidFill>
                <a:latin typeface="Arial" panose="020B0604020202020204" pitchFamily="34" charset="0"/>
                <a:cs typeface="Arial" panose="020B0604020202020204" pitchFamily="34" charset="0"/>
              </a:defRPr>
            </a:lvl1pPr>
          </a:lstStyle>
          <a:p>
            <a:endParaRPr lang="en-US" dirty="0">
              <a:solidFill>
                <a:srgbClr val="FFFFFF"/>
              </a:solidFill>
            </a:endParaRPr>
          </a:p>
        </p:txBody>
      </p:sp>
      <p:sp>
        <p:nvSpPr>
          <p:cNvPr id="103" name="Rectangle 102">
            <a:extLst>
              <a:ext uri="{FF2B5EF4-FFF2-40B4-BE49-F238E27FC236}">
                <a16:creationId xmlns:a16="http://schemas.microsoft.com/office/drawing/2014/main" id="{DE096ABB-6687-486E-A5F1-0DD7FBDB45AF}"/>
              </a:ext>
            </a:extLst>
          </p:cNvPr>
          <p:cNvSpPr/>
          <p:nvPr/>
        </p:nvSpPr>
        <p:spPr>
          <a:xfrm>
            <a:off x="10052611" y="3952822"/>
            <a:ext cx="1371600" cy="736811"/>
          </a:xfrm>
          <a:prstGeom prst="rect">
            <a:avLst/>
          </a:prstGeom>
          <a:solidFill>
            <a:srgbClr val="FF0000"/>
          </a:solidFill>
          <a:ln w="28575" cmpd="sng">
            <a:solidFill>
              <a:schemeClr val="accent2"/>
            </a:solidFill>
          </a:ln>
        </p:spPr>
        <p:txBody>
          <a:bodyPr vert="horz" wrap="square" lIns="121917" tIns="60958" rIns="121917" bIns="60958" rtlCol="0" anchor="ctr">
            <a:noAutofit/>
          </a:bodyPr>
          <a:lstStyle/>
          <a:p>
            <a:pPr algn="ctr">
              <a:spcBef>
                <a:spcPts val="400"/>
              </a:spcBef>
              <a:buClr>
                <a:srgbClr val="000000"/>
              </a:buClr>
            </a:pPr>
            <a:r>
              <a:rPr lang="en-IN" sz="1200" b="1" dirty="0">
                <a:solidFill>
                  <a:srgbClr val="FFFFFF"/>
                </a:solidFill>
                <a:effectLst>
                  <a:outerShdw blurRad="38100" dist="25400" dir="2700000" algn="tl">
                    <a:srgbClr val="000000">
                      <a:alpha val="0"/>
                    </a:srgbClr>
                  </a:outerShdw>
                </a:effectLst>
              </a:rPr>
              <a:t>iWorkflow</a:t>
            </a:r>
            <a:br>
              <a:rPr lang="en-IN" sz="1200" b="1" dirty="0">
                <a:solidFill>
                  <a:srgbClr val="FFFFFF"/>
                </a:solidFill>
                <a:effectLst>
                  <a:outerShdw blurRad="38100" dist="25400" dir="2700000" algn="tl">
                    <a:srgbClr val="000000">
                      <a:alpha val="0"/>
                    </a:srgbClr>
                  </a:outerShdw>
                </a:effectLst>
              </a:rPr>
            </a:br>
            <a:r>
              <a:rPr lang="en-IN" sz="1200" b="1" dirty="0">
                <a:solidFill>
                  <a:srgbClr val="FFFFFF"/>
                </a:solidFill>
                <a:effectLst>
                  <a:outerShdw blurRad="38100" dist="25400" dir="2700000" algn="tl">
                    <a:srgbClr val="000000">
                      <a:alpha val="0"/>
                    </a:srgbClr>
                  </a:outerShdw>
                </a:effectLst>
              </a:rPr>
              <a:t>End-of-Life</a:t>
            </a:r>
            <a:endParaRPr lang="en-IN" sz="1050" dirty="0">
              <a:solidFill>
                <a:srgbClr val="FFFFFF"/>
              </a:solidFill>
              <a:effectLst>
                <a:outerShdw blurRad="38100" dist="25400" dir="2700000" algn="tl">
                  <a:srgbClr val="000000">
                    <a:alpha val="0"/>
                  </a:srgbClr>
                </a:outerShdw>
              </a:effectLst>
            </a:endParaRPr>
          </a:p>
        </p:txBody>
      </p:sp>
      <p:sp>
        <p:nvSpPr>
          <p:cNvPr id="105" name="TextBox 104">
            <a:extLst>
              <a:ext uri="{FF2B5EF4-FFF2-40B4-BE49-F238E27FC236}">
                <a16:creationId xmlns:a16="http://schemas.microsoft.com/office/drawing/2014/main" id="{EDDE6B33-7F5B-451E-992F-FAA3E0DADDFD}"/>
              </a:ext>
            </a:extLst>
          </p:cNvPr>
          <p:cNvSpPr txBox="1"/>
          <p:nvPr/>
        </p:nvSpPr>
        <p:spPr>
          <a:xfrm>
            <a:off x="7434176" y="5355083"/>
            <a:ext cx="3990035" cy="525755"/>
          </a:xfrm>
          <a:prstGeom prst="rect">
            <a:avLst/>
          </a:prstGeom>
          <a:solidFill>
            <a:schemeClr val="accent6">
              <a:lumMod val="40000"/>
              <a:lumOff val="60000"/>
            </a:schemeClr>
          </a:solidFill>
        </p:spPr>
        <p:txBody>
          <a:bodyPr wrap="square" lIns="155448" tIns="155448" rIns="155448" bIns="155448" rtlCol="0">
            <a:spAutoFit/>
          </a:bodyPr>
          <a:lstStyle/>
          <a:p>
            <a:pPr algn="ctr"/>
            <a:r>
              <a:rPr lang="en-US" sz="1400" dirty="0">
                <a:gradFill>
                  <a:gsLst>
                    <a:gs pos="0">
                      <a:srgbClr val="4D4F53"/>
                    </a:gs>
                    <a:gs pos="100000">
                      <a:srgbClr val="4D4F53"/>
                    </a:gs>
                  </a:gsLst>
                  <a:lin ang="5400000" scaled="1"/>
                </a:gradFill>
                <a:cs typeface="Arial" panose="020B0604020202020204" pitchFamily="34" charset="0"/>
              </a:rPr>
              <a:t>Tech Support</a:t>
            </a:r>
          </a:p>
        </p:txBody>
      </p:sp>
      <p:grpSp>
        <p:nvGrpSpPr>
          <p:cNvPr id="53" name="Group 52">
            <a:extLst>
              <a:ext uri="{FF2B5EF4-FFF2-40B4-BE49-F238E27FC236}">
                <a16:creationId xmlns:a16="http://schemas.microsoft.com/office/drawing/2014/main" id="{807E0A40-6E58-4702-975A-E0ED6CCB3A26}"/>
              </a:ext>
            </a:extLst>
          </p:cNvPr>
          <p:cNvGrpSpPr/>
          <p:nvPr/>
        </p:nvGrpSpPr>
        <p:grpSpPr>
          <a:xfrm>
            <a:off x="10710529" y="3534671"/>
            <a:ext cx="131056" cy="434379"/>
            <a:chOff x="6763472" y="3161538"/>
            <a:chExt cx="131056" cy="434379"/>
          </a:xfrm>
        </p:grpSpPr>
        <p:sp>
          <p:nvSpPr>
            <p:cNvPr id="54" name="Oval 53">
              <a:extLst>
                <a:ext uri="{FF2B5EF4-FFF2-40B4-BE49-F238E27FC236}">
                  <a16:creationId xmlns:a16="http://schemas.microsoft.com/office/drawing/2014/main" id="{B92B4B95-BD78-45C0-887D-38CE3C58F893}"/>
                </a:ext>
              </a:extLst>
            </p:cNvPr>
            <p:cNvSpPr/>
            <p:nvPr/>
          </p:nvSpPr>
          <p:spPr>
            <a:xfrm>
              <a:off x="6763472" y="3464861"/>
              <a:ext cx="131056" cy="131056"/>
            </a:xfrm>
            <a:prstGeom prst="ellipse">
              <a:avLst/>
            </a:prstGeom>
            <a:solidFill>
              <a:schemeClr val="bg1"/>
            </a:solidFill>
            <a:ln w="28575">
              <a:solidFill>
                <a:schemeClr val="accent2"/>
              </a:solidFill>
              <a:prstDash val="solid"/>
            </a:ln>
          </p:spPr>
          <p:txBody>
            <a:bodyPr vert="horz" wrap="square" lIns="243834" tIns="0" rIns="121917" bIns="0" rtlCol="0" anchor="ctr">
              <a:noAutofit/>
            </a:bodyPr>
            <a:lstStyle/>
            <a:p>
              <a:pPr algn="ctr">
                <a:lnSpc>
                  <a:spcPct val="90000"/>
                </a:lnSpc>
              </a:pPr>
              <a:endParaRPr lang="en-IN" sz="2700" cap="all">
                <a:solidFill>
                  <a:srgbClr val="FFFFFF"/>
                </a:solidFill>
                <a:effectLst>
                  <a:outerShdw blurRad="38100" dist="25400" dir="2700000" algn="tl">
                    <a:srgbClr val="000000">
                      <a:alpha val="0"/>
                    </a:srgbClr>
                  </a:outerShdw>
                </a:effectLst>
              </a:endParaRPr>
            </a:p>
          </p:txBody>
        </p:sp>
        <p:cxnSp>
          <p:nvCxnSpPr>
            <p:cNvPr id="55" name="Straight Connector 54">
              <a:extLst>
                <a:ext uri="{FF2B5EF4-FFF2-40B4-BE49-F238E27FC236}">
                  <a16:creationId xmlns:a16="http://schemas.microsoft.com/office/drawing/2014/main" id="{3431B0C0-FE0A-43EC-BE4D-CA5CFEE707CC}"/>
                </a:ext>
              </a:extLst>
            </p:cNvPr>
            <p:cNvCxnSpPr/>
            <p:nvPr/>
          </p:nvCxnSpPr>
          <p:spPr>
            <a:xfrm>
              <a:off x="6829000" y="3161538"/>
              <a:ext cx="0" cy="303324"/>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009173" y="5359097"/>
            <a:ext cx="2671501" cy="529376"/>
          </a:xfrm>
          <a:prstGeom prst="rect">
            <a:avLst/>
          </a:prstGeom>
          <a:noFill/>
        </p:spPr>
        <p:txBody>
          <a:bodyPr wrap="none" lIns="155448" tIns="155448" rIns="155448" bIns="155448" rtlCol="0">
            <a:spAutoFit/>
          </a:bodyPr>
          <a:lstStyle/>
          <a:p>
            <a:r>
              <a:rPr lang="en-US" sz="1400" dirty="0">
                <a:gradFill>
                  <a:gsLst>
                    <a:gs pos="0">
                      <a:srgbClr val="4D4F53"/>
                    </a:gs>
                    <a:gs pos="100000">
                      <a:srgbClr val="4D4F53"/>
                    </a:gs>
                  </a:gsLst>
                  <a:lin ang="5400000" scaled="1"/>
                </a:gradFill>
                <a:cs typeface="Arial" panose="020B0604020202020204" pitchFamily="34" charset="0"/>
              </a:rPr>
              <a:t>PD Support (Bug fixes ONLY)</a:t>
            </a:r>
          </a:p>
        </p:txBody>
      </p:sp>
    </p:spTree>
    <p:extLst>
      <p:ext uri="{BB962C8B-B14F-4D97-AF65-F5344CB8AC3E}">
        <p14:creationId xmlns:p14="http://schemas.microsoft.com/office/powerpoint/2010/main" val="16738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iControl</a:t>
            </a:r>
            <a:r>
              <a:rPr lang="en-US" dirty="0"/>
              <a:t> LX?</a:t>
            </a:r>
          </a:p>
        </p:txBody>
      </p:sp>
      <p:sp>
        <p:nvSpPr>
          <p:cNvPr id="2" name="Footer Placeholder 1"/>
          <p:cNvSpPr>
            <a:spLocks noGrp="1"/>
          </p:cNvSpPr>
          <p:nvPr>
            <p:ph type="ftr" sz="quarter" idx="10"/>
          </p:nvPr>
        </p:nvSpPr>
        <p:spPr/>
        <p:txBody>
          <a:bodyPr/>
          <a:lstStyle/>
          <a:p>
            <a:r>
              <a:rPr lang="en-US" dirty="0"/>
              <a:t>© 2018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a:t>
            </a:fld>
            <a:endParaRPr lang="en-US" dirty="0"/>
          </a:p>
        </p:txBody>
      </p:sp>
      <p:sp>
        <p:nvSpPr>
          <p:cNvPr id="8" name="Content Placeholder 7"/>
          <p:cNvSpPr>
            <a:spLocks noGrp="1"/>
          </p:cNvSpPr>
          <p:nvPr>
            <p:ph type="body" sz="quarter" idx="12"/>
          </p:nvPr>
        </p:nvSpPr>
        <p:spPr>
          <a:xfrm>
            <a:off x="304800" y="1756470"/>
            <a:ext cx="11582400" cy="3997944"/>
          </a:xfrm>
        </p:spPr>
        <p:txBody>
          <a:bodyPr/>
          <a:lstStyle/>
          <a:p>
            <a:r>
              <a:rPr lang="en-US" sz="2800" b="0" dirty="0"/>
              <a:t>Like what </a:t>
            </a:r>
            <a:r>
              <a:rPr lang="en-US" sz="2800" b="0" dirty="0" err="1"/>
              <a:t>iRules</a:t>
            </a:r>
            <a:r>
              <a:rPr lang="en-US" sz="2800" b="0" dirty="0"/>
              <a:t> did for the data plane</a:t>
            </a:r>
          </a:p>
          <a:p>
            <a:r>
              <a:rPr lang="en-US" sz="2800" b="0" dirty="0"/>
              <a:t>Foundation of F5’s programmable extensibility layer</a:t>
            </a:r>
          </a:p>
          <a:p>
            <a:r>
              <a:rPr lang="en-US" sz="2800" b="0" dirty="0"/>
              <a:t>Out-of-band customizations</a:t>
            </a:r>
          </a:p>
          <a:p>
            <a:r>
              <a:rPr lang="en-US" sz="2800" b="0" dirty="0"/>
              <a:t>Supported on BIG-IP and REST proxy container </a:t>
            </a:r>
          </a:p>
          <a:p>
            <a:r>
              <a:rPr lang="en-US" sz="2800" b="0" dirty="0"/>
              <a:t>Packaged as RPM files</a:t>
            </a:r>
          </a:p>
          <a:p>
            <a:r>
              <a:rPr lang="en-US" sz="2800" b="0" dirty="0"/>
              <a:t>Utilizes </a:t>
            </a:r>
            <a:r>
              <a:rPr lang="en-US" sz="2800" b="0" dirty="0" err="1"/>
              <a:t>restnoded</a:t>
            </a:r>
            <a:r>
              <a:rPr lang="en-US" sz="2800" b="0" dirty="0"/>
              <a:t> service/daemon</a:t>
            </a:r>
          </a:p>
          <a:p>
            <a:endParaRPr lang="en-US" sz="2800" b="0" dirty="0"/>
          </a:p>
          <a:p>
            <a:endParaRPr lang="en-US" sz="2800" b="0" dirty="0"/>
          </a:p>
        </p:txBody>
      </p:sp>
    </p:spTree>
    <p:extLst>
      <p:ext uri="{BB962C8B-B14F-4D97-AF65-F5344CB8AC3E}">
        <p14:creationId xmlns:p14="http://schemas.microsoft.com/office/powerpoint/2010/main" val="108366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it do?</a:t>
            </a:r>
          </a:p>
        </p:txBody>
      </p:sp>
      <p:sp>
        <p:nvSpPr>
          <p:cNvPr id="2" name="Footer Placeholder 1"/>
          <p:cNvSpPr>
            <a:spLocks noGrp="1"/>
          </p:cNvSpPr>
          <p:nvPr>
            <p:ph type="ftr" sz="quarter" idx="10"/>
          </p:nvPr>
        </p:nvSpPr>
        <p:spPr/>
        <p:txBody>
          <a:bodyPr/>
          <a:lstStyle/>
          <a:p>
            <a:r>
              <a:rPr lang="en-US" dirty="0"/>
              <a:t>© 2017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a:t>
            </a:fld>
            <a:endParaRPr lang="en-US" dirty="0"/>
          </a:p>
        </p:txBody>
      </p:sp>
      <p:sp>
        <p:nvSpPr>
          <p:cNvPr id="8" name="Content Placeholder 7"/>
          <p:cNvSpPr>
            <a:spLocks noGrp="1"/>
          </p:cNvSpPr>
          <p:nvPr>
            <p:ph type="body" sz="quarter" idx="12"/>
          </p:nvPr>
        </p:nvSpPr>
        <p:spPr>
          <a:xfrm>
            <a:off x="304800" y="1661476"/>
            <a:ext cx="11582400" cy="3596324"/>
          </a:xfrm>
        </p:spPr>
        <p:txBody>
          <a:bodyPr/>
          <a:lstStyle/>
          <a:p>
            <a:r>
              <a:rPr lang="en-US" sz="2800" dirty="0"/>
              <a:t>Extends fundamental platform capabilities</a:t>
            </a:r>
          </a:p>
          <a:p>
            <a:r>
              <a:rPr lang="en-US" sz="2800" b="0" dirty="0"/>
              <a:t>Enables you to create and run </a:t>
            </a:r>
            <a:r>
              <a:rPr lang="en-US" sz="2800" b="0" dirty="0" err="1"/>
              <a:t>Node.js</a:t>
            </a:r>
            <a:r>
              <a:rPr lang="en-US" sz="2800" b="0" dirty="0"/>
              <a:t>-based “extensions”</a:t>
            </a:r>
          </a:p>
          <a:p>
            <a:r>
              <a:rPr lang="en-US" sz="2800" b="0" dirty="0"/>
              <a:t>Creates new </a:t>
            </a:r>
            <a:r>
              <a:rPr lang="en-US" sz="2800" b="0" dirty="0" err="1"/>
              <a:t>iControl</a:t>
            </a:r>
            <a:r>
              <a:rPr lang="en-US" sz="2800" b="0" dirty="0"/>
              <a:t> REST API endpoints for custom behaviors</a:t>
            </a:r>
          </a:p>
          <a:p>
            <a:r>
              <a:rPr lang="en-US" sz="2800" b="0" dirty="0"/>
              <a:t>Controls extensions via calling their new REST endpoints</a:t>
            </a:r>
          </a:p>
        </p:txBody>
      </p:sp>
    </p:spTree>
    <p:extLst>
      <p:ext uri="{BB962C8B-B14F-4D97-AF65-F5344CB8AC3E}">
        <p14:creationId xmlns:p14="http://schemas.microsoft.com/office/powerpoint/2010/main" val="182255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55000" lnSpcReduction="20000"/>
          </a:bodyPr>
          <a:lstStyle/>
          <a:p>
            <a:r>
              <a:rPr lang="en-US" dirty="0"/>
              <a:t>Module0 – Environment Overview</a:t>
            </a:r>
          </a:p>
        </p:txBody>
      </p:sp>
      <p:cxnSp>
        <p:nvCxnSpPr>
          <p:cNvPr id="3" name="Straight Connector 2"/>
          <p:cNvCxnSpPr/>
          <p:nvPr/>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Launch Your Deployment</a:t>
            </a:r>
          </a:p>
        </p:txBody>
      </p:sp>
      <p:sp>
        <p:nvSpPr>
          <p:cNvPr id="2" name="Footer Placeholder 1"/>
          <p:cNvSpPr>
            <a:spLocks noGrp="1"/>
          </p:cNvSpPr>
          <p:nvPr>
            <p:ph type="ftr" sz="quarter" idx="10"/>
          </p:nvPr>
        </p:nvSpPr>
        <p:spPr/>
        <p:txBody>
          <a:bodyPr/>
          <a:lstStyle/>
          <a:p>
            <a:r>
              <a:rPr lang="en-US" dirty="0"/>
              <a:t>© 2017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a:t>
            </a:fld>
            <a:endParaRPr lang="en-US" dirty="0"/>
          </a:p>
        </p:txBody>
      </p:sp>
      <p:sp>
        <p:nvSpPr>
          <p:cNvPr id="5" name="Text Placeholder 4"/>
          <p:cNvSpPr>
            <a:spLocks noGrp="1"/>
          </p:cNvSpPr>
          <p:nvPr>
            <p:ph type="body" sz="quarter" idx="12"/>
          </p:nvPr>
        </p:nvSpPr>
        <p:spPr>
          <a:xfrm>
            <a:off x="304800" y="957943"/>
            <a:ext cx="11582400" cy="5181600"/>
          </a:xfrm>
        </p:spPr>
        <p:txBody>
          <a:bodyPr/>
          <a:lstStyle/>
          <a:p>
            <a:r>
              <a:rPr lang="en-US" sz="2000" dirty="0">
                <a:solidFill>
                  <a:srgbClr val="FF0000"/>
                </a:solidFill>
              </a:rPr>
              <a:t>https://udf.f5.com/blueprints</a:t>
            </a:r>
          </a:p>
        </p:txBody>
      </p:sp>
      <p:pic>
        <p:nvPicPr>
          <p:cNvPr id="7" name="Picture 6">
            <a:extLst>
              <a:ext uri="{FF2B5EF4-FFF2-40B4-BE49-F238E27FC236}">
                <a16:creationId xmlns:a16="http://schemas.microsoft.com/office/drawing/2014/main" id="{DED5DD27-736F-5343-A4AF-5F73099B6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75" y="1526063"/>
            <a:ext cx="6169745" cy="4293422"/>
          </a:xfrm>
          <a:prstGeom prst="rect">
            <a:avLst/>
          </a:prstGeom>
        </p:spPr>
      </p:pic>
      <p:pic>
        <p:nvPicPr>
          <p:cNvPr id="11" name="Picture 10">
            <a:extLst>
              <a:ext uri="{FF2B5EF4-FFF2-40B4-BE49-F238E27FC236}">
                <a16:creationId xmlns:a16="http://schemas.microsoft.com/office/drawing/2014/main" id="{5E0B4D81-1C22-3641-9454-C65F6F8DF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680" y="2002432"/>
            <a:ext cx="4296410" cy="523216"/>
          </a:xfrm>
          <a:prstGeom prst="rect">
            <a:avLst/>
          </a:prstGeom>
        </p:spPr>
      </p:pic>
    </p:spTree>
    <p:extLst>
      <p:ext uri="{BB962C8B-B14F-4D97-AF65-F5344CB8AC3E}">
        <p14:creationId xmlns:p14="http://schemas.microsoft.com/office/powerpoint/2010/main" val="172863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8A3AC-4E36-7B40-B2C8-11EC8AB7D68E}"/>
              </a:ext>
            </a:extLst>
          </p:cNvPr>
          <p:cNvSpPr>
            <a:spLocks noGrp="1"/>
          </p:cNvSpPr>
          <p:nvPr>
            <p:ph type="body" sz="quarter" idx="10"/>
          </p:nvPr>
        </p:nvSpPr>
        <p:spPr/>
        <p:txBody>
          <a:bodyPr/>
          <a:lstStyle/>
          <a:p>
            <a:r>
              <a:rPr lang="en-US" sz="4800" dirty="0"/>
              <a:t>Module1 – Structure and Build</a:t>
            </a:r>
          </a:p>
        </p:txBody>
      </p:sp>
    </p:spTree>
    <p:extLst>
      <p:ext uri="{BB962C8B-B14F-4D97-AF65-F5344CB8AC3E}">
        <p14:creationId xmlns:p14="http://schemas.microsoft.com/office/powerpoint/2010/main" val="87703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id="{F05AD668-F5B7-EA40-AD89-80B09F27D8A3}" vid="{0C7DF935-129E-1249-8B33-93D7C9332671}"/>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id="{F05AD668-F5B7-EA40-AD89-80B09F27D8A3}" vid="{7E9D2A34-EBF8-F548-B684-03EC4643D02B}"/>
    </a:ext>
  </a:extLst>
</a:theme>
</file>

<file path=ppt/theme/theme3.xml><?xml version="1.0" encoding="utf-8"?>
<a:theme xmlns:a="http://schemas.openxmlformats.org/drawingml/2006/main" name="1_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CORP-FY17-0217" id="{ECF34B38-22C5-D54B-B342-5C95A7D54A58}" vid="{309D03F1-A90A-6F4A-9AE2-2CA5E9D5327A}"/>
    </a:ext>
  </a:extLst>
</a:theme>
</file>

<file path=ppt/theme/theme4.xml><?xml version="1.0" encoding="utf-8"?>
<a:theme xmlns:a="http://schemas.openxmlformats.org/drawingml/2006/main" name="F5-Corporate-Template-2016_(Light)">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CORP-FY17" id="{378A8539-D7AD-BF40-886E-549BBC40C408}" vid="{38A46147-68BC-C743-8D43-DEF679B952B8}"/>
    </a:ext>
  </a:extLst>
</a:theme>
</file>

<file path=ppt/theme/theme5.xml><?xml version="1.0" encoding="utf-8"?>
<a:theme xmlns:a="http://schemas.openxmlformats.org/drawingml/2006/main" name="White Background">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otx  -  Read-Only" id="{7B8377BE-590E-46B2-95E1-9431124CF43B}" vid="{1066C0BE-F99C-44BF-BF1C-8E5A697CBDC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D10E4AFB6F004FAF98BD1CB62ADE85" ma:contentTypeVersion="4" ma:contentTypeDescription="Create a new document." ma:contentTypeScope="" ma:versionID="26bf64778add67cceead207402f84a56">
  <xsd:schema xmlns:xsd="http://www.w3.org/2001/XMLSchema" xmlns:xs="http://www.w3.org/2001/XMLSchema" xmlns:p="http://schemas.microsoft.com/office/2006/metadata/properties" xmlns:ns1="http://schemas.microsoft.com/sharepoint/v3" xmlns:ns2="e7cdeead-6725-48ab-8f7c-6d5489ea45f4" xmlns:ns3="c65e7935-94d7-431d-93b7-e7a00754d5fc" targetNamespace="http://schemas.microsoft.com/office/2006/metadata/properties" ma:root="true" ma:fieldsID="b0da5bc20d173ec60707676497a4476e" ns1:_="" ns2:_="" ns3:_="">
    <xsd:import namespace="http://schemas.microsoft.com/sharepoint/v3"/>
    <xsd:import namespace="e7cdeead-6725-48ab-8f7c-6d5489ea45f4"/>
    <xsd:import namespace="c65e7935-94d7-431d-93b7-e7a00754d5fc"/>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5e7935-94d7-431d-93b7-e7a00754d5fc"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2.xml><?xml version="1.0" encoding="utf-8"?>
<ds:datastoreItem xmlns:ds="http://schemas.openxmlformats.org/officeDocument/2006/customXml" ds:itemID="{832BAF6A-D2EC-4584-A30D-F6AC5A22C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c65e7935-94d7-431d-93b7-e7a00754d5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F5%20Corporate%20PowerPoint</Template>
  <TotalTime>41719</TotalTime>
  <Words>3532</Words>
  <Application>Microsoft Macintosh PowerPoint</Application>
  <PresentationFormat>Widescreen</PresentationFormat>
  <Paragraphs>704</Paragraphs>
  <Slides>49</Slides>
  <Notes>39</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49</vt:i4>
      </vt:variant>
    </vt:vector>
  </HeadingPairs>
  <TitlesOfParts>
    <vt:vector size="57" baseType="lpstr">
      <vt:lpstr>Arial</vt:lpstr>
      <vt:lpstr>Calibri</vt:lpstr>
      <vt:lpstr>Franklin Gothic Book</vt:lpstr>
      <vt:lpstr>F5-Corporate-Template-2017_(Dark)</vt:lpstr>
      <vt:lpstr>F5-Corporate-Template-2017_(Light)</vt:lpstr>
      <vt:lpstr>1_F5-Corporate-Template-2017_(Light)</vt:lpstr>
      <vt:lpstr>F5-Corporate-Template-2016_(Light)</vt:lpstr>
      <vt:lpstr>White Background</vt:lpstr>
      <vt:lpstr>Tech Day 2018: iControlLX Extensions Overview</vt:lpstr>
      <vt:lpstr>Agenda</vt:lpstr>
      <vt:lpstr>Goals</vt:lpstr>
      <vt:lpstr>What is iControlLX?  </vt:lpstr>
      <vt:lpstr>What is iControl LX?</vt:lpstr>
      <vt:lpstr>What does it do?</vt:lpstr>
      <vt:lpstr>PowerPoint Presentation</vt:lpstr>
      <vt:lpstr>Launch Your Deployment</vt:lpstr>
      <vt:lpstr>PowerPoint Presentation</vt:lpstr>
      <vt:lpstr>PowerPoint Presentation</vt:lpstr>
      <vt:lpstr>Javascript “Simple Types”</vt:lpstr>
      <vt:lpstr>JavaScript Concept: Object Literal Notation</vt:lpstr>
      <vt:lpstr>JavaScript Concept: Prototypes</vt:lpstr>
      <vt:lpstr>JavaScript Concept: Prototypes</vt:lpstr>
      <vt:lpstr>PowerPoint Presentation</vt:lpstr>
      <vt:lpstr>What does a worker need to do?</vt:lpstr>
      <vt:lpstr>What is a Worker?</vt:lpstr>
      <vt:lpstr>restWorker Structure </vt:lpstr>
      <vt:lpstr>restWorker.prototype vs. class constructor()</vt:lpstr>
      <vt:lpstr>restWorker Properties</vt:lpstr>
      <vt:lpstr>restWorker Events</vt:lpstr>
      <vt:lpstr>Worker Events </vt:lpstr>
      <vt:lpstr>Worker Events</vt:lpstr>
      <vt:lpstr>Worker Events </vt:lpstr>
      <vt:lpstr>RPM Packaging</vt:lpstr>
      <vt:lpstr>PowerPoint Presentation</vt:lpstr>
      <vt:lpstr>PowerPoint Presentation</vt:lpstr>
      <vt:lpstr>Callback Functions</vt:lpstr>
      <vt:lpstr>Callbacks</vt:lpstr>
      <vt:lpstr>Callback Hell</vt:lpstr>
      <vt:lpstr>Promises</vt:lpstr>
      <vt:lpstr>Example Promise use in restWorker</vt:lpstr>
      <vt:lpstr>PowerPoint Presentation</vt:lpstr>
      <vt:lpstr>API Services Gateway (aka REST proxy container)</vt:lpstr>
      <vt:lpstr>API Services Gateway</vt:lpstr>
      <vt:lpstr>isSingleton (and the sorry state of iControlLX documentation)</vt:lpstr>
      <vt:lpstr>PowerPoint Presentation</vt:lpstr>
      <vt:lpstr>Solution: iControl LX Declarative Interface</vt:lpstr>
      <vt:lpstr>Solution: OAP</vt:lpstr>
      <vt:lpstr>PD Provided Workers</vt:lpstr>
      <vt:lpstr>PowerPoint Presentation</vt:lpstr>
      <vt:lpstr>PowerPoint Presentation</vt:lpstr>
      <vt:lpstr>PowerPoint Presentation</vt:lpstr>
      <vt:lpstr>Solution: OAP</vt:lpstr>
      <vt:lpstr>Declarative Interface w/ 3rd party integration</vt:lpstr>
      <vt:lpstr>Definitions</vt:lpstr>
      <vt:lpstr>MANOVA Strategy &amp; Roadmap 2017-2018</vt:lpstr>
      <vt:lpstr>iWorkflow Migration Timeline</vt:lpstr>
      <vt:lpstr>PowerPoint Presentation</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Nathan Pearce</dc:creator>
  <cp:lastModifiedBy>Kevin Reynolds</cp:lastModifiedBy>
  <cp:revision>225</cp:revision>
  <cp:lastPrinted>2016-08-10T19:03:55Z</cp:lastPrinted>
  <dcterms:created xsi:type="dcterms:W3CDTF">2017-02-24T22:23:01Z</dcterms:created>
  <dcterms:modified xsi:type="dcterms:W3CDTF">2018-08-06T16:42:13Z</dcterms:modified>
</cp:coreProperties>
</file>